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Garamond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Garamond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Garamond-italic.fntdata"/><Relationship Id="rId14" Type="http://schemas.openxmlformats.org/officeDocument/2006/relationships/font" Target="fonts/Garamond-bold.fntdata"/><Relationship Id="rId16" Type="http://schemas.openxmlformats.org/officeDocument/2006/relationships/font" Target="fonts/Garamond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6" name="Google Shape;8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7" name="Google Shape;8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8" name="Google Shape;9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9" name="Google Shape;9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6" name="Google Shape;10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3" name="Google Shape;11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14" name="Google Shape;11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/>
          <p:nvPr/>
        </p:nvSpPr>
        <p:spPr>
          <a:xfrm rot="1720681">
            <a:off x="1012652" y="2703585"/>
            <a:ext cx="2174407" cy="173984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 txBox="1"/>
          <p:nvPr>
            <p:ph type="ctrTitle"/>
          </p:nvPr>
        </p:nvSpPr>
        <p:spPr>
          <a:xfrm>
            <a:off x="2192970" y="1910243"/>
            <a:ext cx="6807366" cy="810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5940"/>
              <a:buFont typeface="Garamond"/>
              <a:buNone/>
            </a:pPr>
            <a:r>
              <a:rPr i="1" lang="fr-FR" sz="594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L’art du dialogue</a:t>
            </a:r>
            <a:endParaRPr i="1" sz="5940">
              <a:solidFill>
                <a:srgbClr val="7030A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9672" y="279680"/>
            <a:ext cx="832528" cy="119371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/>
          <p:nvPr/>
        </p:nvSpPr>
        <p:spPr>
          <a:xfrm>
            <a:off x="0" y="0"/>
            <a:ext cx="1403648" cy="5143500"/>
          </a:xfrm>
          <a:prstGeom prst="rect">
            <a:avLst/>
          </a:prstGeom>
          <a:solidFill>
            <a:srgbClr val="5F497A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 rot="-5400000">
            <a:off x="-1745945" y="1935078"/>
            <a:ext cx="48955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1" lang="fr-FR" sz="4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Atelier de littérature</a:t>
            </a:r>
            <a:endParaRPr b="0" i="1" sz="4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2915816" y="249492"/>
            <a:ext cx="57606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r-FR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Cours et atelier</a:t>
            </a:r>
            <a:endParaRPr b="1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5"/>
          <p:cNvSpPr txBox="1"/>
          <p:nvPr/>
        </p:nvSpPr>
        <p:spPr>
          <a:xfrm>
            <a:off x="5150901" y="4460166"/>
            <a:ext cx="39334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D’après l’étude d’Anna Fouqué-Legros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/>
          <p:nvPr/>
        </p:nvSpPr>
        <p:spPr>
          <a:xfrm rot="1720681">
            <a:off x="1873723" y="3973632"/>
            <a:ext cx="720279" cy="8555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6"/>
          <p:cNvSpPr txBox="1"/>
          <p:nvPr>
            <p:ph type="ctrTitle"/>
          </p:nvPr>
        </p:nvSpPr>
        <p:spPr>
          <a:xfrm>
            <a:off x="3125261" y="369746"/>
            <a:ext cx="5040560" cy="776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aramond"/>
              <a:buNone/>
            </a:pPr>
            <a:r>
              <a:rPr i="1" lang="fr-FR" sz="36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Principales fonctions</a:t>
            </a:r>
            <a:endParaRPr i="1" sz="3600">
              <a:solidFill>
                <a:srgbClr val="7030A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42" name="Google Shape;14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9672" y="279680"/>
            <a:ext cx="832528" cy="119371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/>
          <p:nvPr/>
        </p:nvSpPr>
        <p:spPr>
          <a:xfrm>
            <a:off x="0" y="0"/>
            <a:ext cx="1403648" cy="5143500"/>
          </a:xfrm>
          <a:prstGeom prst="rect">
            <a:avLst/>
          </a:prstGeom>
          <a:solidFill>
            <a:srgbClr val="5F497A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 rot="-5400000">
            <a:off x="-1745945" y="1935078"/>
            <a:ext cx="48955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1" lang="fr-FR" sz="4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Atelier de littérature</a:t>
            </a:r>
            <a:endParaRPr b="0" i="1" sz="4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5" name="Google Shape;145;p26"/>
          <p:cNvSpPr/>
          <p:nvPr/>
        </p:nvSpPr>
        <p:spPr>
          <a:xfrm>
            <a:off x="2937278" y="1198050"/>
            <a:ext cx="5582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Faire avancer l’action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Générer du conflit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Communiquer des informations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Révéler les conflits, les émotions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Caractériser et refléter le personnage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Commenter l’action</a:t>
            </a:r>
            <a:b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</a:br>
            <a:b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Remarque: au cinéma, le dialogue est un pis-aller</a:t>
            </a:r>
            <a:r>
              <a:rPr lang="fr-FR" sz="2400">
                <a:latin typeface="Garamond"/>
                <a:ea typeface="Garamond"/>
                <a:cs typeface="Garamond"/>
                <a:sym typeface="Garamond"/>
              </a:rPr>
              <a:t>, “lorsqu’il est impossible de faire autrement” (Hitchcock)</a:t>
            </a:r>
            <a:endParaRPr b="0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/>
          <p:nvPr/>
        </p:nvSpPr>
        <p:spPr>
          <a:xfrm rot="1720681">
            <a:off x="1668854" y="3966139"/>
            <a:ext cx="589244" cy="69153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7"/>
          <p:cNvSpPr txBox="1"/>
          <p:nvPr>
            <p:ph type="ctrTitle"/>
          </p:nvPr>
        </p:nvSpPr>
        <p:spPr>
          <a:xfrm>
            <a:off x="3131840" y="488157"/>
            <a:ext cx="5040560" cy="776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aramond"/>
              <a:buNone/>
            </a:pPr>
            <a:r>
              <a:rPr i="1" lang="fr-FR" sz="36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Typologie des dialogues</a:t>
            </a:r>
            <a:endParaRPr i="1" sz="3600">
              <a:solidFill>
                <a:srgbClr val="7030A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52" name="Google Shape;15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9672" y="279680"/>
            <a:ext cx="832528" cy="1193717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7"/>
          <p:cNvSpPr/>
          <p:nvPr/>
        </p:nvSpPr>
        <p:spPr>
          <a:xfrm>
            <a:off x="0" y="0"/>
            <a:ext cx="1403648" cy="5143500"/>
          </a:xfrm>
          <a:prstGeom prst="rect">
            <a:avLst/>
          </a:prstGeom>
          <a:solidFill>
            <a:srgbClr val="5F497A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7"/>
          <p:cNvSpPr txBox="1"/>
          <p:nvPr/>
        </p:nvSpPr>
        <p:spPr>
          <a:xfrm rot="-5400000">
            <a:off x="-1745945" y="1935078"/>
            <a:ext cx="48955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1" lang="fr-FR" sz="4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Atelier de littérature</a:t>
            </a:r>
            <a:endParaRPr b="0" i="1" sz="4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5" name="Google Shape;155;p27"/>
          <p:cNvSpPr/>
          <p:nvPr/>
        </p:nvSpPr>
        <p:spPr>
          <a:xfrm>
            <a:off x="2489545" y="1469861"/>
            <a:ext cx="6325149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Polémique :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deux personnages sur le même plan campent chacun sur leur vérité</a:t>
            </a:r>
            <a:b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 b="0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Didactique : 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un personnage détient un savoir qu’il communique (exposition, interrogatoire…)</a:t>
            </a:r>
            <a:b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 b="0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Dialectique : 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recherche commune d’une vérité consensuelle</a:t>
            </a:r>
            <a:endParaRPr b="0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/>
          <p:nvPr/>
        </p:nvSpPr>
        <p:spPr>
          <a:xfrm rot="1720681">
            <a:off x="1668854" y="3966139"/>
            <a:ext cx="589244" cy="69153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8"/>
          <p:cNvSpPr txBox="1"/>
          <p:nvPr>
            <p:ph type="ctrTitle"/>
          </p:nvPr>
        </p:nvSpPr>
        <p:spPr>
          <a:xfrm>
            <a:off x="2668225" y="279675"/>
            <a:ext cx="6146400" cy="78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aramond"/>
              <a:buNone/>
            </a:pPr>
            <a:r>
              <a:rPr i="1" lang="fr-FR" sz="30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Questions de style</a:t>
            </a:r>
            <a:r>
              <a:rPr i="1" lang="fr-FR" sz="30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  :</a:t>
            </a:r>
            <a:br>
              <a:rPr i="1" lang="fr-FR" sz="30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i="1" lang="fr-FR" sz="30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comment rendre un dialogue dynamique ?</a:t>
            </a:r>
            <a:endParaRPr i="1" sz="3000">
              <a:solidFill>
                <a:srgbClr val="7030A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62" name="Google Shape;16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947" y="226888"/>
            <a:ext cx="620340" cy="889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8"/>
          <p:cNvSpPr/>
          <p:nvPr/>
        </p:nvSpPr>
        <p:spPr>
          <a:xfrm>
            <a:off x="0" y="0"/>
            <a:ext cx="1403648" cy="5143500"/>
          </a:xfrm>
          <a:prstGeom prst="rect">
            <a:avLst/>
          </a:prstGeom>
          <a:solidFill>
            <a:srgbClr val="5F497A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8"/>
          <p:cNvSpPr txBox="1"/>
          <p:nvPr/>
        </p:nvSpPr>
        <p:spPr>
          <a:xfrm rot="-5400000">
            <a:off x="-1745945" y="1935078"/>
            <a:ext cx="48955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1" lang="fr-FR" sz="4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Atelier de littérature</a:t>
            </a:r>
            <a:endParaRPr b="0" i="1" sz="4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65" name="Google Shape;165;p28"/>
          <p:cNvSpPr/>
          <p:nvPr/>
        </p:nvSpPr>
        <p:spPr>
          <a:xfrm>
            <a:off x="2107250" y="1264925"/>
            <a:ext cx="6707400" cy="27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Psittacisme (répétition des mêmes termes tels quels)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Reprise d’un ou plusieurs termes de la réplique précédente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Parallélisme de constructions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•"/>
            </a:pPr>
            <a:r>
              <a:rPr lang="fr-FR" sz="2400">
                <a:latin typeface="Garamond"/>
                <a:ea typeface="Garamond"/>
                <a:cs typeface="Garamond"/>
                <a:sym typeface="Garamond"/>
              </a:rPr>
              <a:t>Questions/réponses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Recherche de pointes</a:t>
            </a:r>
            <a:endParaRPr b="0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•"/>
            </a:pPr>
            <a:r>
              <a:rPr lang="fr-FR" sz="2400">
                <a:latin typeface="Garamond"/>
                <a:ea typeface="Garamond"/>
                <a:cs typeface="Garamond"/>
                <a:sym typeface="Garamond"/>
              </a:rPr>
              <a:t>Interruptions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/>
          <p:nvPr/>
        </p:nvSpPr>
        <p:spPr>
          <a:xfrm rot="1720681">
            <a:off x="1873723" y="3973632"/>
            <a:ext cx="720279" cy="8555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9"/>
          <p:cNvSpPr txBox="1"/>
          <p:nvPr>
            <p:ph type="ctrTitle"/>
          </p:nvPr>
        </p:nvSpPr>
        <p:spPr>
          <a:xfrm>
            <a:off x="3131840" y="488157"/>
            <a:ext cx="5040560" cy="776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aramond"/>
              <a:buNone/>
            </a:pPr>
            <a:r>
              <a:rPr i="1" lang="fr-FR" sz="36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Quelques astuces</a:t>
            </a:r>
            <a:endParaRPr i="1" sz="3600">
              <a:solidFill>
                <a:srgbClr val="7030A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72" name="Google Shape;17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9672" y="279680"/>
            <a:ext cx="832528" cy="119371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9"/>
          <p:cNvSpPr/>
          <p:nvPr/>
        </p:nvSpPr>
        <p:spPr>
          <a:xfrm>
            <a:off x="0" y="0"/>
            <a:ext cx="1403648" cy="5143500"/>
          </a:xfrm>
          <a:prstGeom prst="rect">
            <a:avLst/>
          </a:prstGeom>
          <a:solidFill>
            <a:srgbClr val="5F497A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9"/>
          <p:cNvSpPr txBox="1"/>
          <p:nvPr/>
        </p:nvSpPr>
        <p:spPr>
          <a:xfrm rot="-5400000">
            <a:off x="-1745945" y="1935078"/>
            <a:ext cx="48955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1" lang="fr-FR" sz="4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Atelier de littérature</a:t>
            </a:r>
            <a:endParaRPr b="0" i="1" sz="4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5" name="Google Shape;175;p29"/>
          <p:cNvSpPr/>
          <p:nvPr/>
        </p:nvSpPr>
        <p:spPr>
          <a:xfrm>
            <a:off x="2452202" y="1405007"/>
            <a:ext cx="57114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Le </a:t>
            </a: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tronçonnage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: intégrer un dialogue au sein d’une description, pour maintenir l’attention et éviter « l’effet tunnel »</a:t>
            </a:r>
            <a:endParaRPr b="0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Le </a:t>
            </a: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décrochage des registres 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: dialogue en style familier dans un récit plus soutenu ou littéraire</a:t>
            </a:r>
            <a:endParaRPr b="1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/>
          <p:nvPr/>
        </p:nvSpPr>
        <p:spPr>
          <a:xfrm rot="1720681">
            <a:off x="1873723" y="3973632"/>
            <a:ext cx="720279" cy="8555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30"/>
          <p:cNvSpPr txBox="1"/>
          <p:nvPr>
            <p:ph type="ctrTitle"/>
          </p:nvPr>
        </p:nvSpPr>
        <p:spPr>
          <a:xfrm>
            <a:off x="3131840" y="488157"/>
            <a:ext cx="5040560" cy="776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aramond"/>
              <a:buNone/>
            </a:pPr>
            <a:r>
              <a:rPr i="1" lang="fr-FR" sz="3600">
                <a:solidFill>
                  <a:srgbClr val="7030A0"/>
                </a:solidFill>
                <a:latin typeface="Garamond"/>
                <a:ea typeface="Garamond"/>
                <a:cs typeface="Garamond"/>
                <a:sym typeface="Garamond"/>
              </a:rPr>
              <a:t>Principales fautes à éviter</a:t>
            </a:r>
            <a:endParaRPr i="1" sz="3600">
              <a:solidFill>
                <a:srgbClr val="7030A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82" name="Google Shape;182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9672" y="279680"/>
            <a:ext cx="832528" cy="119371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0"/>
          <p:cNvSpPr/>
          <p:nvPr/>
        </p:nvSpPr>
        <p:spPr>
          <a:xfrm>
            <a:off x="0" y="0"/>
            <a:ext cx="1403648" cy="5143500"/>
          </a:xfrm>
          <a:prstGeom prst="rect">
            <a:avLst/>
          </a:prstGeom>
          <a:solidFill>
            <a:srgbClr val="5F497A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 txBox="1"/>
          <p:nvPr/>
        </p:nvSpPr>
        <p:spPr>
          <a:xfrm rot="-5400000">
            <a:off x="-1745945" y="1935078"/>
            <a:ext cx="48955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1" lang="fr-FR" sz="4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Atelier de littérature</a:t>
            </a:r>
            <a:endParaRPr b="0" i="1" sz="4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2460877" y="1473394"/>
            <a:ext cx="57114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La </a:t>
            </a: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redondance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des dialogues avec l’action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Le </a:t>
            </a: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dialogue explicatif 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(le personnage parle pour dire ce qu’il sent ou pense)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Le </a:t>
            </a: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dialogue didactique 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(le personnage exprime la pensée de l’auteur)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Les </a:t>
            </a:r>
            <a:r>
              <a:rPr b="1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« tunnels » </a:t>
            </a:r>
            <a:r>
              <a:rPr b="0" i="0" lang="fr-FR" sz="2400" u="none" cap="none" strike="noStrik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soporifiques</a:t>
            </a:r>
            <a:endParaRPr b="0" i="0" sz="2400" u="none" cap="none" strike="noStrik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•"/>
            </a:pPr>
            <a:r>
              <a:rPr lang="fr-FR" sz="2400">
                <a:latin typeface="Garamond"/>
                <a:ea typeface="Garamond"/>
                <a:cs typeface="Garamond"/>
                <a:sym typeface="Garamond"/>
              </a:rPr>
              <a:t>Le </a:t>
            </a:r>
            <a:r>
              <a:rPr b="1" lang="fr-FR" sz="2400">
                <a:latin typeface="Garamond"/>
                <a:ea typeface="Garamond"/>
                <a:cs typeface="Garamond"/>
                <a:sym typeface="Garamond"/>
              </a:rPr>
              <a:t>dialogue réaliste </a:t>
            </a:r>
            <a:r>
              <a:rPr lang="fr-FR" sz="2400">
                <a:latin typeface="Garamond"/>
                <a:ea typeface="Garamond"/>
                <a:cs typeface="Garamond"/>
                <a:sym typeface="Garamond"/>
              </a:rPr>
              <a:t>(au lieu d’être stylisé)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