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91" r:id="rId4"/>
    <p:sldId id="292" r:id="rId5"/>
    <p:sldId id="293" r:id="rId6"/>
    <p:sldId id="286" r:id="rId7"/>
    <p:sldId id="302" r:id="rId8"/>
    <p:sldId id="315" r:id="rId9"/>
    <p:sldId id="318" r:id="rId10"/>
    <p:sldId id="319" r:id="rId11"/>
    <p:sldId id="331" r:id="rId12"/>
    <p:sldId id="271" r:id="rId13"/>
    <p:sldId id="308" r:id="rId14"/>
    <p:sldId id="276" r:id="rId15"/>
    <p:sldId id="278" r:id="rId16"/>
    <p:sldId id="295" r:id="rId17"/>
    <p:sldId id="299" r:id="rId18"/>
    <p:sldId id="327" r:id="rId19"/>
    <p:sldId id="296" r:id="rId20"/>
    <p:sldId id="298" r:id="rId21"/>
    <p:sldId id="259" r:id="rId22"/>
    <p:sldId id="274" r:id="rId23"/>
    <p:sldId id="282" r:id="rId24"/>
    <p:sldId id="300" r:id="rId25"/>
    <p:sldId id="306" r:id="rId26"/>
    <p:sldId id="307" r:id="rId27"/>
    <p:sldId id="263" r:id="rId28"/>
    <p:sldId id="269" r:id="rId29"/>
    <p:sldId id="309" r:id="rId30"/>
    <p:sldId id="272" r:id="rId31"/>
    <p:sldId id="310" r:id="rId32"/>
    <p:sldId id="273" r:id="rId33"/>
    <p:sldId id="277" r:id="rId34"/>
    <p:sldId id="303" r:id="rId35"/>
    <p:sldId id="317" r:id="rId36"/>
    <p:sldId id="314" r:id="rId37"/>
    <p:sldId id="320" r:id="rId38"/>
    <p:sldId id="321" r:id="rId39"/>
    <p:sldId id="325" r:id="rId40"/>
    <p:sldId id="324" r:id="rId41"/>
    <p:sldId id="322" r:id="rId42"/>
    <p:sldId id="323" r:id="rId43"/>
    <p:sldId id="326" r:id="rId44"/>
    <p:sldId id="264" r:id="rId45"/>
    <p:sldId id="266" r:id="rId46"/>
    <p:sldId id="287" r:id="rId47"/>
    <p:sldId id="267" r:id="rId48"/>
    <p:sldId id="328" r:id="rId49"/>
    <p:sldId id="268" r:id="rId50"/>
    <p:sldId id="332"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7"/>
    <p:restoredTop sz="94620"/>
  </p:normalViewPr>
  <p:slideViewPr>
    <p:cSldViewPr snapToGrid="0" snapToObjects="1">
      <p:cViewPr>
        <p:scale>
          <a:sx n="105" d="100"/>
          <a:sy n="105" d="100"/>
        </p:scale>
        <p:origin x="-7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FA164-3700-114C-A23C-0112BDEA68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658799E-DF47-1045-9B36-DB00D4B74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4D5BE67-A384-E74F-961C-5F58E3ABA46A}"/>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232BFD8B-26BE-3D4A-8F8B-7D1F416A84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297148-53C4-2D41-9CB7-73F41FCE6B8E}"/>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136669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CA05F-30DB-BD46-9E1D-E0F4F5541BC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65088F-1F09-0044-B1E1-A3DE376C833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8D73B3-1FDE-7147-99B8-694A1B201DA9}"/>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ED0D2347-B4F6-C940-B901-7C9EBA43BB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C984D3-A4CB-8B42-8655-2A4FB671F8B5}"/>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217184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A8F810-2045-E245-858E-FEA454B472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369FA5-633C-BD47-952E-598B991E325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DD0BDB-CB24-1349-8301-2B204D3AA0A1}"/>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1791CADE-692F-ED45-8F8B-8E96A1A2CA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AC00E2-AAF7-904C-A7EE-958E6D8BEC9E}"/>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22748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8A191-2FF4-EF43-90E0-5C9EBF9159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64221C-84BD-4C43-A687-7B6D00279F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6F530A-CD41-E247-8F79-389EFEC23875}"/>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DE50E088-02B8-C948-B129-4485E839D9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9F8CEC-F2D2-EC42-BF4F-1C8FA958EDEC}"/>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223259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83E8C-320E-F94F-B877-11A39CD62C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BEAA04-0675-6E48-8391-F4F5777A2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719BB4-CC19-0444-BE1F-2B289E35564A}"/>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82965295-C473-0C42-8F9C-5A06F6671D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0EC4E7-8E78-484A-BB6E-0EB788360A36}"/>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117656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8BD19-BE23-4144-827A-C957DDA69D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3E14C9-41CF-474E-BB5E-2CB948688A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1772E8-E0FF-9941-A8AA-BC23483E54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2D8F65-902D-8349-948C-C28B0A4076F9}"/>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6" name="Espace réservé du pied de page 5">
            <a:extLst>
              <a:ext uri="{FF2B5EF4-FFF2-40B4-BE49-F238E27FC236}">
                <a16:creationId xmlns:a16="http://schemas.microsoft.com/office/drawing/2014/main" id="{FEDF2047-536B-DA49-A102-A232410BD7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6C18ED-E224-594A-8ECD-A59C1DE5BDE8}"/>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364801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7B4FE-F9F6-5A41-A79C-3E3C6BFEBB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7AA08C9-A228-B544-B372-6AD87F759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F142B9-F50A-EF4F-8CE6-312CA0CF36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FC38D6F-8BBB-784A-B87A-80503A9CB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0CBCBB3-D490-5642-B169-E7C24B5FCF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270590-1B17-7640-AB50-449A4D2B5BD3}"/>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8" name="Espace réservé du pied de page 7">
            <a:extLst>
              <a:ext uri="{FF2B5EF4-FFF2-40B4-BE49-F238E27FC236}">
                <a16:creationId xmlns:a16="http://schemas.microsoft.com/office/drawing/2014/main" id="{B9AEFE78-4437-E941-98E7-3455698040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CDAB81-3D6F-084F-9D28-E593E50F691B}"/>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335360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625B4-D8B0-D548-B52C-05BEE96DCD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6B07F2-2359-E84F-BF42-458A0268A347}"/>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4" name="Espace réservé du pied de page 3">
            <a:extLst>
              <a:ext uri="{FF2B5EF4-FFF2-40B4-BE49-F238E27FC236}">
                <a16:creationId xmlns:a16="http://schemas.microsoft.com/office/drawing/2014/main" id="{A4D77A55-F90F-E542-874B-84A918B7EF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A658FD-E39F-7D4B-BC8F-F2EE0671BAF8}"/>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403643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ECF2FF-4DD3-6D4F-A1C1-AA7FF5464AB5}"/>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3" name="Espace réservé du pied de page 2">
            <a:extLst>
              <a:ext uri="{FF2B5EF4-FFF2-40B4-BE49-F238E27FC236}">
                <a16:creationId xmlns:a16="http://schemas.microsoft.com/office/drawing/2014/main" id="{2BF9A006-8AEB-E342-B7C9-C507CF9CF91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5AB2962-9FB7-FA4E-B75A-66B78FAF5F40}"/>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63491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F5E0A-4A07-8C49-A6CB-628D48443F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DC07F4-507B-8C4E-BDBE-824E1A506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FBBA56-BF6A-6A4E-83A1-BADD13C0C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661367-618A-D444-AFE7-8F7AE5CF4C01}"/>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6" name="Espace réservé du pied de page 5">
            <a:extLst>
              <a:ext uri="{FF2B5EF4-FFF2-40B4-BE49-F238E27FC236}">
                <a16:creationId xmlns:a16="http://schemas.microsoft.com/office/drawing/2014/main" id="{A0F760FF-C72C-2440-A917-88C4309D23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CEF177-5D0C-C64B-9A59-1AFEED2A6113}"/>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28957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68D1F-5249-E046-92A5-741B61792D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017B15-4A2C-F04A-837B-096E36FA5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1B62FE2-E394-C34F-A0CE-73F1FD5D1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4D9C51-9AC6-8A4D-B38A-ADC7B05070D0}"/>
              </a:ext>
            </a:extLst>
          </p:cNvPr>
          <p:cNvSpPr>
            <a:spLocks noGrp="1"/>
          </p:cNvSpPr>
          <p:nvPr>
            <p:ph type="dt" sz="half" idx="10"/>
          </p:nvPr>
        </p:nvSpPr>
        <p:spPr/>
        <p:txBody>
          <a:bodyPr/>
          <a:lstStyle/>
          <a:p>
            <a:fld id="{A04BB678-0F1A-9440-92D2-72B494DEE94D}" type="datetimeFigureOut">
              <a:rPr lang="fr-FR" smtClean="0"/>
              <a:t>10/12/2019</a:t>
            </a:fld>
            <a:endParaRPr lang="fr-FR"/>
          </a:p>
        </p:txBody>
      </p:sp>
      <p:sp>
        <p:nvSpPr>
          <p:cNvPr id="6" name="Espace réservé du pied de page 5">
            <a:extLst>
              <a:ext uri="{FF2B5EF4-FFF2-40B4-BE49-F238E27FC236}">
                <a16:creationId xmlns:a16="http://schemas.microsoft.com/office/drawing/2014/main" id="{C8DC510B-2178-454A-8588-956134B154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32269C-087D-F844-A18A-800B80ACCD50}"/>
              </a:ext>
            </a:extLst>
          </p:cNvPr>
          <p:cNvSpPr>
            <a:spLocks noGrp="1"/>
          </p:cNvSpPr>
          <p:nvPr>
            <p:ph type="sldNum" sz="quarter" idx="12"/>
          </p:nvPr>
        </p:nvSpPr>
        <p:spPr/>
        <p:txBody>
          <a:bodyPr/>
          <a:lstStyle/>
          <a:p>
            <a:fld id="{1B33A9DA-B8D3-B246-A1C6-20D139E332D9}" type="slidenum">
              <a:rPr lang="fr-FR" smtClean="0"/>
              <a:t>‹N°›</a:t>
            </a:fld>
            <a:endParaRPr lang="fr-FR"/>
          </a:p>
        </p:txBody>
      </p:sp>
    </p:spTree>
    <p:extLst>
      <p:ext uri="{BB962C8B-B14F-4D97-AF65-F5344CB8AC3E}">
        <p14:creationId xmlns:p14="http://schemas.microsoft.com/office/powerpoint/2010/main" val="161735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172FDE-F4AE-FC44-86FC-B116D1692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5A7DAB0-B9C9-6943-AC48-F38B3A40E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70626C-E115-DC4D-907E-DB0F90C9D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B678-0F1A-9440-92D2-72B494DEE94D}" type="datetimeFigureOut">
              <a:rPr lang="fr-FR" smtClean="0"/>
              <a:t>10/12/2019</a:t>
            </a:fld>
            <a:endParaRPr lang="fr-FR"/>
          </a:p>
        </p:txBody>
      </p:sp>
      <p:sp>
        <p:nvSpPr>
          <p:cNvPr id="5" name="Espace réservé du pied de page 4">
            <a:extLst>
              <a:ext uri="{FF2B5EF4-FFF2-40B4-BE49-F238E27FC236}">
                <a16:creationId xmlns:a16="http://schemas.microsoft.com/office/drawing/2014/main" id="{07513D15-515E-5142-A0B6-6F35CDC90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C958315-F761-7045-A6CE-B71E9F1DD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3A9DA-B8D3-B246-A1C6-20D139E332D9}" type="slidenum">
              <a:rPr lang="fr-FR" smtClean="0"/>
              <a:t>‹N°›</a:t>
            </a:fld>
            <a:endParaRPr lang="fr-FR"/>
          </a:p>
        </p:txBody>
      </p:sp>
    </p:spTree>
    <p:extLst>
      <p:ext uri="{BB962C8B-B14F-4D97-AF65-F5344CB8AC3E}">
        <p14:creationId xmlns:p14="http://schemas.microsoft.com/office/powerpoint/2010/main" val="370163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zonesons.com/repliques-cultes-de-films-d-espionnage/phrases-cultes-de-oss-117-rio-ne-repond-plus/pourquoi-vous-n-en-portez-pas-de-de-soutien-gorge-parce-que-parce-que-quo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A0774-AC97-DA43-9F3F-175DBA6C5649}"/>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CC1F6748-24F2-224B-9A23-0050E3BAF0A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122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779A6-8A5D-5145-9D27-A06DFE7616FC}"/>
              </a:ext>
            </a:extLst>
          </p:cNvPr>
          <p:cNvSpPr>
            <a:spLocks noGrp="1"/>
          </p:cNvSpPr>
          <p:nvPr>
            <p:ph type="title"/>
          </p:nvPr>
        </p:nvSpPr>
        <p:spPr>
          <a:xfrm>
            <a:off x="838200" y="365126"/>
            <a:ext cx="10515600" cy="315912"/>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E3235243-2C66-5948-BB7D-D26B762AC5BD}"/>
              </a:ext>
            </a:extLst>
          </p:cNvPr>
          <p:cNvPicPr>
            <a:picLocks noGrp="1" noChangeAspect="1"/>
          </p:cNvPicPr>
          <p:nvPr>
            <p:ph idx="1"/>
          </p:nvPr>
        </p:nvPicPr>
        <p:blipFill>
          <a:blip r:embed="rId2"/>
          <a:stretch>
            <a:fillRect/>
          </a:stretch>
        </p:blipFill>
        <p:spPr>
          <a:xfrm>
            <a:off x="1800225" y="928688"/>
            <a:ext cx="7776845" cy="5248275"/>
          </a:xfrm>
        </p:spPr>
      </p:pic>
    </p:spTree>
    <p:extLst>
      <p:ext uri="{BB962C8B-B14F-4D97-AF65-F5344CB8AC3E}">
        <p14:creationId xmlns:p14="http://schemas.microsoft.com/office/powerpoint/2010/main" val="202709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2A39D-470F-B742-ACBA-88E88D4BAEBA}"/>
              </a:ext>
            </a:extLst>
          </p:cNvPr>
          <p:cNvSpPr>
            <a:spLocks noGrp="1"/>
          </p:cNvSpPr>
          <p:nvPr>
            <p:ph type="title"/>
          </p:nvPr>
        </p:nvSpPr>
        <p:spPr>
          <a:xfrm>
            <a:off x="838200" y="365125"/>
            <a:ext cx="10515600" cy="492125"/>
          </a:xfrm>
        </p:spPr>
        <p:txBody>
          <a:bodyPr>
            <a:normAutofit fontScale="90000"/>
          </a:bodyPr>
          <a:lstStyle/>
          <a:p>
            <a:r>
              <a:rPr lang="fr-FR" dirty="0"/>
              <a:t> </a:t>
            </a:r>
          </a:p>
        </p:txBody>
      </p:sp>
      <p:pic>
        <p:nvPicPr>
          <p:cNvPr id="5" name="Espace réservé du contenu 4" descr="Une image contenant bâtiment, extérieur, personne, homme&#10;&#10;Description générée automatiquement">
            <a:extLst>
              <a:ext uri="{FF2B5EF4-FFF2-40B4-BE49-F238E27FC236}">
                <a16:creationId xmlns:a16="http://schemas.microsoft.com/office/drawing/2014/main" id="{66BF1A1C-AA5D-AC49-85C3-C2E36EFBD318}"/>
              </a:ext>
            </a:extLst>
          </p:cNvPr>
          <p:cNvPicPr>
            <a:picLocks noGrp="1" noChangeAspect="1"/>
          </p:cNvPicPr>
          <p:nvPr>
            <p:ph idx="1"/>
          </p:nvPr>
        </p:nvPicPr>
        <p:blipFill>
          <a:blip r:embed="rId2"/>
          <a:stretch>
            <a:fillRect/>
          </a:stretch>
        </p:blipFill>
        <p:spPr>
          <a:xfrm>
            <a:off x="1085850" y="985838"/>
            <a:ext cx="9215438" cy="5191125"/>
          </a:xfrm>
        </p:spPr>
      </p:pic>
    </p:spTree>
    <p:extLst>
      <p:ext uri="{BB962C8B-B14F-4D97-AF65-F5344CB8AC3E}">
        <p14:creationId xmlns:p14="http://schemas.microsoft.com/office/powerpoint/2010/main" val="136903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16846-3946-2D4C-9002-8B0540C6AFBC}"/>
              </a:ext>
            </a:extLst>
          </p:cNvPr>
          <p:cNvSpPr>
            <a:spLocks noGrp="1"/>
          </p:cNvSpPr>
          <p:nvPr>
            <p:ph type="title"/>
          </p:nvPr>
        </p:nvSpPr>
        <p:spPr>
          <a:xfrm>
            <a:off x="886968" y="1252728"/>
            <a:ext cx="3493008" cy="4352544"/>
          </a:xfrm>
        </p:spPr>
        <p:txBody>
          <a:bodyPr>
            <a:normAutofit/>
          </a:bodyPr>
          <a:lstStyle/>
          <a:p>
            <a:pPr algn="r"/>
            <a:r>
              <a:rPr lang="fr-FR" sz="4000">
                <a:latin typeface="Times New Roman" panose="02020603050405020304" pitchFamily="18" charset="0"/>
                <a:cs typeface="Times New Roman" panose="02020603050405020304" pitchFamily="18" charset="0"/>
              </a:rPr>
              <a:t>Quand doit-on utiliser le dialogue ?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37035E4A-FDB7-B248-AC05-D76A5EA6691A}"/>
              </a:ext>
            </a:extLst>
          </p:cNvPr>
          <p:cNvSpPr>
            <a:spLocks noGrp="1"/>
          </p:cNvSpPr>
          <p:nvPr>
            <p:ph idx="1"/>
          </p:nvPr>
        </p:nvSpPr>
        <p:spPr>
          <a:xfrm>
            <a:off x="5020056" y="811022"/>
            <a:ext cx="5724144" cy="5248656"/>
          </a:xfrm>
        </p:spPr>
        <p:txBody>
          <a:bodyPr anchor="ctr">
            <a:normAutofit/>
          </a:bodyPr>
          <a:lstStyle/>
          <a:p>
            <a:pPr marL="0" indent="0">
              <a:buNone/>
            </a:pPr>
            <a:r>
              <a:rPr lang="fr-FR" sz="2400" dirty="0">
                <a:latin typeface="Times New Roman" panose="02020603050405020304" pitchFamily="18" charset="0"/>
                <a:cs typeface="Times New Roman" panose="02020603050405020304" pitchFamily="18" charset="0"/>
                <a:sym typeface="Wingdings" pitchFamily="2" charset="2"/>
              </a:rPr>
              <a:t> Plusieurs auteurs estiment qu’il s’agit de </a:t>
            </a:r>
            <a:r>
              <a:rPr lang="fr-FR" sz="2400" b="1" u="sng" dirty="0">
                <a:latin typeface="Times New Roman" panose="02020603050405020304" pitchFamily="18" charset="0"/>
                <a:cs typeface="Times New Roman" panose="02020603050405020304" pitchFamily="18" charset="0"/>
                <a:sym typeface="Wingdings" pitchFamily="2" charset="2"/>
              </a:rPr>
              <a:t>la dernière étape</a:t>
            </a:r>
            <a:r>
              <a:rPr lang="fr-FR" sz="2400" dirty="0">
                <a:latin typeface="Times New Roman" panose="02020603050405020304" pitchFamily="18" charset="0"/>
                <a:cs typeface="Times New Roman" panose="02020603050405020304" pitchFamily="18" charset="0"/>
                <a:sym typeface="Wingdings" pitchFamily="2" charset="2"/>
              </a:rPr>
              <a:t> de l’écriture d’un scénario. </a:t>
            </a:r>
            <a:endParaRPr lang="fr-FR"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Lorsqu’on écrit un film, il est indispensable de séparer nettement les éléments du dialogue et les éléments visuels, et chaque fois qu’il est possible, d’accorder </a:t>
            </a:r>
            <a:r>
              <a:rPr lang="fr-FR" sz="2400" b="1" dirty="0">
                <a:latin typeface="Times New Roman" panose="02020603050405020304" pitchFamily="18" charset="0"/>
                <a:cs typeface="Times New Roman" panose="02020603050405020304" pitchFamily="18" charset="0"/>
              </a:rPr>
              <a:t>la préférence au visuel </a:t>
            </a:r>
            <a:r>
              <a:rPr lang="fr-FR" sz="2400" dirty="0">
                <a:latin typeface="Times New Roman" panose="02020603050405020304" pitchFamily="18" charset="0"/>
                <a:cs typeface="Times New Roman" panose="02020603050405020304" pitchFamily="18" charset="0"/>
              </a:rPr>
              <a:t>(…). Lorsqu’on raconte une histoire au cinéma, on ne devrait recourir au dialogue </a:t>
            </a:r>
            <a:r>
              <a:rPr lang="fr-FR" sz="2400" b="1" dirty="0">
                <a:latin typeface="Times New Roman" panose="02020603050405020304" pitchFamily="18" charset="0"/>
                <a:cs typeface="Times New Roman" panose="02020603050405020304" pitchFamily="18" charset="0"/>
              </a:rPr>
              <a:t>que lorsqu’il est impossible de faire autrement ». </a:t>
            </a:r>
          </a:p>
          <a:p>
            <a:pPr marL="0" indent="0">
              <a:buNone/>
            </a:pPr>
            <a:r>
              <a:rPr lang="fr-FR" sz="2400" b="1" dirty="0">
                <a:latin typeface="Times New Roman" panose="02020603050405020304" pitchFamily="18" charset="0"/>
                <a:cs typeface="Times New Roman" panose="02020603050405020304" pitchFamily="18" charset="0"/>
              </a:rPr>
              <a:t>« Hitchcock-Truffaut », Éditions Ramsay. </a:t>
            </a:r>
          </a:p>
        </p:txBody>
      </p:sp>
    </p:spTree>
    <p:extLst>
      <p:ext uri="{BB962C8B-B14F-4D97-AF65-F5344CB8AC3E}">
        <p14:creationId xmlns:p14="http://schemas.microsoft.com/office/powerpoint/2010/main" val="226732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4CD68-6BAF-B943-9CA2-4824E587424C}"/>
              </a:ext>
            </a:extLst>
          </p:cNvPr>
          <p:cNvSpPr>
            <a:spLocks noGrp="1"/>
          </p:cNvSpPr>
          <p:nvPr>
            <p:ph type="title"/>
          </p:nvPr>
        </p:nvSpPr>
        <p:spPr>
          <a:xfrm>
            <a:off x="4965430" y="629268"/>
            <a:ext cx="6586491" cy="1286160"/>
          </a:xfrm>
        </p:spPr>
        <p:txBody>
          <a:bodyPr anchor="b">
            <a:normAutofit/>
          </a:bodyPr>
          <a:lstStyle/>
          <a:p>
            <a:r>
              <a:rPr lang="fr-FR" sz="4100" i="1" dirty="0">
                <a:latin typeface="Times New Roman" panose="02020603050405020304" pitchFamily="18" charset="0"/>
                <a:cs typeface="Times New Roman" panose="02020603050405020304" pitchFamily="18" charset="0"/>
              </a:rPr>
              <a:t>L’emploi du temps </a:t>
            </a:r>
            <a:r>
              <a:rPr lang="fr-FR" sz="4100" dirty="0">
                <a:latin typeface="Times New Roman" panose="02020603050405020304" pitchFamily="18" charset="0"/>
                <a:cs typeface="Times New Roman" panose="02020603050405020304" pitchFamily="18" charset="0"/>
              </a:rPr>
              <a:t>de Laurent </a:t>
            </a:r>
            <a:r>
              <a:rPr lang="fr-FR" sz="4100" dirty="0" err="1">
                <a:latin typeface="Times New Roman" panose="02020603050405020304" pitchFamily="18" charset="0"/>
                <a:cs typeface="Times New Roman" panose="02020603050405020304" pitchFamily="18" charset="0"/>
              </a:rPr>
              <a:t>Canté</a:t>
            </a:r>
            <a:r>
              <a:rPr lang="fr-FR" sz="4100" dirty="0">
                <a:latin typeface="Times New Roman" panose="02020603050405020304" pitchFamily="18" charset="0"/>
                <a:cs typeface="Times New Roman" panose="02020603050405020304" pitchFamily="18" charset="0"/>
              </a:rPr>
              <a:t> (2001) </a:t>
            </a:r>
          </a:p>
        </p:txBody>
      </p:sp>
      <p:pic>
        <p:nvPicPr>
          <p:cNvPr id="5" name="Image 4" descr="Une image contenant homme, habits, photo, complet&#10;&#10;Description générée automatiquement">
            <a:extLst>
              <a:ext uri="{FF2B5EF4-FFF2-40B4-BE49-F238E27FC236}">
                <a16:creationId xmlns:a16="http://schemas.microsoft.com/office/drawing/2014/main" id="{92E2DB17-5E39-4441-AB8F-E1E7CD4B81C9}"/>
              </a:ext>
            </a:extLst>
          </p:cNvPr>
          <p:cNvPicPr>
            <a:picLocks noChangeAspect="1"/>
          </p:cNvPicPr>
          <p:nvPr/>
        </p:nvPicPr>
        <p:blipFill rotWithShape="1">
          <a:blip r:embed="rId2"/>
          <a:srcRect r="12743" b="1"/>
          <a:stretch/>
        </p:blipFill>
        <p:spPr>
          <a:xfrm>
            <a:off x="20" y="10"/>
            <a:ext cx="4543405"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8360"/>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2DBF3CC-34D8-804F-8E1C-ABC2E022A632}"/>
              </a:ext>
            </a:extLst>
          </p:cNvPr>
          <p:cNvSpPr>
            <a:spLocks noGrp="1"/>
          </p:cNvSpPr>
          <p:nvPr>
            <p:ph idx="1"/>
          </p:nvPr>
        </p:nvSpPr>
        <p:spPr>
          <a:xfrm>
            <a:off x="4965431" y="2438400"/>
            <a:ext cx="6586489" cy="3785419"/>
          </a:xfrm>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C’est un peu la faiblesse du scénario de </a:t>
            </a:r>
            <a:r>
              <a:rPr lang="fr-FR" sz="2000" i="1" dirty="0">
                <a:latin typeface="Times New Roman" panose="02020603050405020304" pitchFamily="18" charset="0"/>
                <a:cs typeface="Times New Roman" panose="02020603050405020304" pitchFamily="18" charset="0"/>
              </a:rPr>
              <a:t>L’emploi du temps</a:t>
            </a:r>
            <a:r>
              <a:rPr lang="fr-FR" sz="2000" dirty="0">
                <a:latin typeface="Times New Roman" panose="02020603050405020304" pitchFamily="18" charset="0"/>
                <a:cs typeface="Times New Roman" panose="02020603050405020304" pitchFamily="18" charset="0"/>
              </a:rPr>
              <a:t>. Dans la scène nocturne où Vincent, tout en roulant sur une route de montagne enneigée, raconte sa vie à Jean-Michel : </a:t>
            </a:r>
          </a:p>
          <a:p>
            <a:pPr marL="0" indent="0">
              <a:buNone/>
            </a:pPr>
            <a:r>
              <a:rPr lang="fr-FR" sz="2000" dirty="0">
                <a:latin typeface="Times New Roman" panose="02020603050405020304" pitchFamily="18" charset="0"/>
                <a:cs typeface="Times New Roman" panose="02020603050405020304" pitchFamily="18" charset="0"/>
              </a:rPr>
              <a:t> « J’adore conduire. En fait quand j’ai commencé à bosser, c’étaient les moments que je préférais ». </a:t>
            </a:r>
          </a:p>
          <a:p>
            <a:pPr marL="0" indent="0">
              <a:buNone/>
            </a:pPr>
            <a:r>
              <a:rPr lang="fr-FR" sz="2000" dirty="0">
                <a:latin typeface="Times New Roman" panose="02020603050405020304" pitchFamily="18" charset="0"/>
                <a:cs typeface="Times New Roman" panose="02020603050405020304" pitchFamily="18" charset="0"/>
              </a:rPr>
              <a:t>Or ce qu’il a dit a déjà été traduit visuellement au début du film, dans deux scènes où Vincent est seul et semble conduire pour le seul plaisir de conduire. </a:t>
            </a:r>
          </a:p>
          <a:p>
            <a:pPr marL="0" indent="0">
              <a:buNone/>
            </a:pPr>
            <a:r>
              <a:rPr lang="fr-FR" sz="2000" b="1" dirty="0">
                <a:latin typeface="Times New Roman" panose="02020603050405020304" pitchFamily="18" charset="0"/>
                <a:cs typeface="Times New Roman" panose="02020603050405020304" pitchFamily="18" charset="0"/>
              </a:rPr>
              <a:t>Michel </a:t>
            </a:r>
            <a:r>
              <a:rPr lang="fr-FR" sz="2000" b="1" dirty="0" err="1">
                <a:latin typeface="Times New Roman" panose="02020603050405020304" pitchFamily="18" charset="0"/>
                <a:cs typeface="Times New Roman" panose="02020603050405020304" pitchFamily="18" charset="0"/>
              </a:rPr>
              <a:t>Chion</a:t>
            </a:r>
            <a:r>
              <a:rPr lang="fr-FR" sz="2000" b="1" dirty="0">
                <a:latin typeface="Times New Roman" panose="02020603050405020304" pitchFamily="18" charset="0"/>
                <a:cs typeface="Times New Roman" panose="02020603050405020304" pitchFamily="18" charset="0"/>
              </a:rPr>
              <a:t>, Écrire un scénario (2008) </a:t>
            </a:r>
          </a:p>
        </p:txBody>
      </p:sp>
    </p:spTree>
    <p:extLst>
      <p:ext uri="{BB962C8B-B14F-4D97-AF65-F5344CB8AC3E}">
        <p14:creationId xmlns:p14="http://schemas.microsoft.com/office/powerpoint/2010/main" val="373880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597A8-FD41-554B-9ECD-7A7451493C3F}"/>
              </a:ext>
            </a:extLst>
          </p:cNvPr>
          <p:cNvSpPr>
            <a:spLocks noGrp="1"/>
          </p:cNvSpPr>
          <p:nvPr>
            <p:ph type="title"/>
          </p:nvPr>
        </p:nvSpPr>
        <p:spPr>
          <a:xfrm>
            <a:off x="886968" y="1252728"/>
            <a:ext cx="3493008" cy="4352544"/>
          </a:xfrm>
        </p:spPr>
        <p:txBody>
          <a:bodyPr>
            <a:normAutofit/>
          </a:bodyPr>
          <a:lstStyle/>
          <a:p>
            <a:pPr algn="r"/>
            <a:r>
              <a:rPr lang="fr-FR" sz="4000" b="1" dirty="0">
                <a:latin typeface="Times New Roman" panose="02020603050405020304" pitchFamily="18" charset="0"/>
                <a:cs typeface="Times New Roman" panose="02020603050405020304" pitchFamily="18" charset="0"/>
              </a:rPr>
              <a:t>Les erreurs les plus fréquentes</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(selon Richard Sidi, </a:t>
            </a:r>
            <a:r>
              <a:rPr lang="fr-FR" sz="4000" i="1" dirty="0">
                <a:latin typeface="Times New Roman" panose="02020603050405020304" pitchFamily="18" charset="0"/>
                <a:cs typeface="Times New Roman" panose="02020603050405020304" pitchFamily="18" charset="0"/>
              </a:rPr>
              <a:t>Savoir optimiser un Scénario</a:t>
            </a:r>
            <a:r>
              <a:rPr lang="fr-FR" sz="4000" dirty="0">
                <a:latin typeface="Times New Roman" panose="02020603050405020304" pitchFamily="18" charset="0"/>
                <a:cs typeface="Times New Roman" panose="02020603050405020304" pitchFamily="18" charset="0"/>
              </a:rPr>
              <a:t>).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E9EF9C31-890A-BA4F-8600-BBCCCDBB855C}"/>
              </a:ext>
            </a:extLst>
          </p:cNvPr>
          <p:cNvSpPr>
            <a:spLocks noGrp="1"/>
          </p:cNvSpPr>
          <p:nvPr>
            <p:ph idx="1"/>
          </p:nvPr>
        </p:nvSpPr>
        <p:spPr>
          <a:xfrm>
            <a:off x="5020056" y="345688"/>
            <a:ext cx="5724144" cy="5713990"/>
          </a:xfrm>
        </p:spPr>
        <p:txBody>
          <a:bodyPr anchor="ctr">
            <a:normAutofit/>
          </a:bodyPr>
          <a:lstStyle/>
          <a:p>
            <a:pPr marL="0" indent="0">
              <a:buNone/>
            </a:pPr>
            <a:r>
              <a:rPr lang="fr-FR" b="1" dirty="0">
                <a:latin typeface="Times New Roman" panose="02020603050405020304" pitchFamily="18" charset="0"/>
                <a:cs typeface="Times New Roman" panose="02020603050405020304" pitchFamily="18" charset="0"/>
              </a:rPr>
              <a:t>Le dialogue explicatif : </a:t>
            </a:r>
            <a:r>
              <a:rPr lang="fr-FR" dirty="0">
                <a:latin typeface="Times New Roman" panose="02020603050405020304" pitchFamily="18" charset="0"/>
                <a:cs typeface="Times New Roman" panose="02020603050405020304" pitchFamily="18" charset="0"/>
              </a:rPr>
              <a:t>un personnage dit ce qu’il pense ou ce qu’il ressent alors que ce sont ses actes qui devraient faire passer l’information aux spectateurs.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Le dialogue didactique </a:t>
            </a:r>
            <a:r>
              <a:rPr lang="fr-FR" dirty="0">
                <a:latin typeface="Times New Roman" panose="02020603050405020304" pitchFamily="18" charset="0"/>
                <a:cs typeface="Times New Roman" panose="02020603050405020304" pitchFamily="18" charset="0"/>
              </a:rPr>
              <a:t>: qui véhicule le message de l’auteur, sa philosophie sur le monde. La thématique du film doit passer par les situations que vivent les personnages.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55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A2081-F8E6-4A4C-914B-55047F134B23}"/>
              </a:ext>
            </a:extLst>
          </p:cNvPr>
          <p:cNvSpPr>
            <a:spLocks noGrp="1"/>
          </p:cNvSpPr>
          <p:nvPr>
            <p:ph type="title"/>
          </p:nvPr>
        </p:nvSpPr>
        <p:spPr>
          <a:xfrm>
            <a:off x="886968" y="1252728"/>
            <a:ext cx="3493008" cy="4352544"/>
          </a:xfrm>
        </p:spPr>
        <p:txBody>
          <a:bodyPr>
            <a:normAutofit/>
          </a:bodyPr>
          <a:lstStyle/>
          <a:p>
            <a:pPr algn="r"/>
            <a:endParaRPr lang="fr-FR" sz="4000" dirty="0"/>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B89BE3DC-CF79-5A47-9341-3A8AC1B59AD1}"/>
              </a:ext>
            </a:extLst>
          </p:cNvPr>
          <p:cNvSpPr>
            <a:spLocks noGrp="1"/>
          </p:cNvSpPr>
          <p:nvPr>
            <p:ph idx="1"/>
          </p:nvPr>
        </p:nvSpPr>
        <p:spPr>
          <a:xfrm>
            <a:off x="5020056" y="811022"/>
            <a:ext cx="5724144" cy="5248656"/>
          </a:xfrm>
        </p:spPr>
        <p:txBody>
          <a:bodyPr anchor="ctr">
            <a:normAutofit/>
          </a:bodyPr>
          <a:lstStyle/>
          <a:p>
            <a:pPr marL="0" indent="0">
              <a:buNone/>
            </a:pPr>
            <a:r>
              <a:rPr lang="fr-FR" b="1" dirty="0">
                <a:latin typeface="Times New Roman" panose="02020603050405020304" pitchFamily="18" charset="0"/>
                <a:cs typeface="Times New Roman" panose="02020603050405020304" pitchFamily="18" charset="0"/>
              </a:rPr>
              <a:t>Les longs pavés : </a:t>
            </a:r>
            <a:r>
              <a:rPr lang="fr-FR" dirty="0">
                <a:latin typeface="Times New Roman" panose="02020603050405020304" pitchFamily="18" charset="0"/>
                <a:cs typeface="Times New Roman" panose="02020603050405020304" pitchFamily="18" charset="0"/>
              </a:rPr>
              <a:t>soporifiques, nuisent au rythme de l’intrigue. Il faut aller à l’essentiel, en utilisant des phrases concises.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Le dialogue qui révèle le sous-texte </a:t>
            </a:r>
            <a:r>
              <a:rPr lang="fr-FR" dirty="0">
                <a:latin typeface="Times New Roman" panose="02020603050405020304" pitchFamily="18" charset="0"/>
                <a:cs typeface="Times New Roman" panose="02020603050405020304" pitchFamily="18" charset="0"/>
              </a:rPr>
              <a:t>(les non-dits) : au lieu de révéler le personnage, il formule oralement tous les sentiments et toutes les émotions. </a:t>
            </a:r>
          </a:p>
        </p:txBody>
      </p:sp>
    </p:spTree>
    <p:extLst>
      <p:ext uri="{BB962C8B-B14F-4D97-AF65-F5344CB8AC3E}">
        <p14:creationId xmlns:p14="http://schemas.microsoft.com/office/powerpoint/2010/main" val="2216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06A52-445F-CC4F-9800-8131CA9E558D}"/>
              </a:ext>
            </a:extLst>
          </p:cNvPr>
          <p:cNvSpPr>
            <a:spLocks noGrp="1"/>
          </p:cNvSpPr>
          <p:nvPr>
            <p:ph type="title"/>
          </p:nvPr>
        </p:nvSpPr>
        <p:spPr>
          <a:xfrm>
            <a:off x="886968" y="1344502"/>
            <a:ext cx="2684907" cy="4356335"/>
          </a:xfrm>
        </p:spPr>
        <p:txBody>
          <a:bodyPr>
            <a:normAutofit/>
          </a:bodyPr>
          <a:lstStyle/>
          <a:p>
            <a:pPr algn="r"/>
            <a:r>
              <a:rPr lang="fr-FR" sz="3600" b="1" dirty="0">
                <a:solidFill>
                  <a:srgbClr val="FF0000"/>
                </a:solidFill>
                <a:latin typeface="Times New Roman" panose="02020603050405020304" pitchFamily="18" charset="0"/>
                <a:cs typeface="Times New Roman" panose="02020603050405020304" pitchFamily="18" charset="0"/>
              </a:rPr>
              <a:t>Les trois modèles de dialogue selon Francis </a:t>
            </a:r>
            <a:r>
              <a:rPr lang="fr-FR" sz="3600" b="1" dirty="0" err="1">
                <a:solidFill>
                  <a:srgbClr val="FF0000"/>
                </a:solidFill>
                <a:latin typeface="Times New Roman" panose="02020603050405020304" pitchFamily="18" charset="0"/>
                <a:cs typeface="Times New Roman" panose="02020603050405020304" pitchFamily="18" charset="0"/>
              </a:rPr>
              <a:t>Vanoye</a:t>
            </a:r>
            <a:br>
              <a:rPr lang="fr-FR" sz="3600" b="1" dirty="0">
                <a:solidFill>
                  <a:srgbClr val="FF0000"/>
                </a:solidFill>
                <a:latin typeface="Times New Roman" panose="02020603050405020304" pitchFamily="18" charset="0"/>
                <a:cs typeface="Times New Roman" panose="02020603050405020304" pitchFamily="18" charset="0"/>
              </a:rPr>
            </a:br>
            <a:r>
              <a:rPr lang="fr-FR" sz="3600" b="1" u="sng" dirty="0">
                <a:solidFill>
                  <a:srgbClr val="FF0000"/>
                </a:solidFill>
                <a:latin typeface="Times New Roman" panose="02020603050405020304" pitchFamily="18" charset="0"/>
                <a:cs typeface="Times New Roman" panose="02020603050405020304" pitchFamily="18" charset="0"/>
              </a:rPr>
              <a:t>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6D7FECD9-8B7A-B945-9BE5-A5A6AC8B3C65}"/>
              </a:ext>
            </a:extLst>
          </p:cNvPr>
          <p:cNvSpPr>
            <a:spLocks noGrp="1"/>
          </p:cNvSpPr>
          <p:nvPr>
            <p:ph idx="1"/>
          </p:nvPr>
        </p:nvSpPr>
        <p:spPr>
          <a:xfrm>
            <a:off x="4237463" y="811022"/>
            <a:ext cx="6506737" cy="5248656"/>
          </a:xfrm>
        </p:spPr>
        <p:txBody>
          <a:bodyPr anchor="ctr">
            <a:normAutofit/>
          </a:bodyPr>
          <a:lstStyle/>
          <a:p>
            <a:pPr marL="0" indent="0">
              <a:buNone/>
            </a:pPr>
            <a:r>
              <a:rPr lang="fr-FR" dirty="0">
                <a:latin typeface="Times New Roman" panose="02020603050405020304" pitchFamily="18" charset="0"/>
                <a:cs typeface="Times New Roman" panose="02020603050405020304" pitchFamily="18" charset="0"/>
              </a:rPr>
              <a:t>	- Le schéma d’interaction </a:t>
            </a:r>
            <a:r>
              <a:rPr lang="fr-FR" b="1" dirty="0">
                <a:latin typeface="Times New Roman" panose="02020603050405020304" pitchFamily="18" charset="0"/>
                <a:cs typeface="Times New Roman" panose="02020603050405020304" pitchFamily="18" charset="0"/>
              </a:rPr>
              <a:t>polémique </a:t>
            </a:r>
          </a:p>
          <a:p>
            <a:pPr marL="0" indent="0">
              <a:buNone/>
            </a:pPr>
            <a:r>
              <a:rPr lang="fr-FR" dirty="0">
                <a:latin typeface="Times New Roman" panose="02020603050405020304" pitchFamily="18" charset="0"/>
                <a:cs typeface="Times New Roman" panose="02020603050405020304" pitchFamily="18" charset="0"/>
              </a:rPr>
              <a:t>	- Le schéma d’interaction </a:t>
            </a:r>
            <a:r>
              <a:rPr lang="fr-FR" b="1" dirty="0">
                <a:latin typeface="Times New Roman" panose="02020603050405020304" pitchFamily="18" charset="0"/>
                <a:cs typeface="Times New Roman" panose="02020603050405020304" pitchFamily="18" charset="0"/>
              </a:rPr>
              <a:t>didactique</a:t>
            </a:r>
            <a:r>
              <a:rPr lang="fr-FR" dirty="0">
                <a:latin typeface="Times New Roman" panose="02020603050405020304" pitchFamily="18" charset="0"/>
                <a:cs typeface="Times New Roman" panose="02020603050405020304" pitchFamily="18" charset="0"/>
              </a:rPr>
              <a:t> </a:t>
            </a:r>
          </a:p>
          <a:p>
            <a:pPr marL="0" indent="0">
              <a:buNone/>
            </a:pPr>
            <a:r>
              <a:rPr lang="fr-FR" dirty="0">
                <a:latin typeface="Times New Roman" panose="02020603050405020304" pitchFamily="18" charset="0"/>
                <a:cs typeface="Times New Roman" panose="02020603050405020304" pitchFamily="18" charset="0"/>
              </a:rPr>
              <a:t>	- Le schéma d’interaction </a:t>
            </a:r>
            <a:r>
              <a:rPr lang="fr-FR" b="1" dirty="0">
                <a:latin typeface="Times New Roman" panose="02020603050405020304" pitchFamily="18" charset="0"/>
                <a:cs typeface="Times New Roman" panose="02020603050405020304" pitchFamily="18" charset="0"/>
              </a:rPr>
              <a:t>dialectique</a:t>
            </a:r>
            <a:r>
              <a:rPr lang="fr-FR" dirty="0">
                <a:latin typeface="Times New Roman" panose="02020603050405020304" pitchFamily="18" charset="0"/>
                <a:cs typeface="Times New Roman" panose="02020603050405020304" pitchFamily="18" charset="0"/>
              </a:rPr>
              <a:t>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b="1" u="sng" dirty="0">
                <a:latin typeface="Times New Roman" panose="02020603050405020304" pitchFamily="18" charset="0"/>
                <a:cs typeface="Times New Roman" panose="02020603050405020304" pitchFamily="18" charset="0"/>
              </a:rPr>
              <a:t>Scénarios modèles, modèles de scénarios</a:t>
            </a:r>
            <a:r>
              <a:rPr lang="fr-FR" b="1" dirty="0">
                <a:latin typeface="Times New Roman" panose="02020603050405020304" pitchFamily="18" charset="0"/>
                <a:cs typeface="Times New Roman" panose="02020603050405020304" pitchFamily="18" charset="0"/>
              </a:rPr>
              <a:t> de Francis </a:t>
            </a:r>
            <a:r>
              <a:rPr lang="fr-FR" b="1" dirty="0" err="1">
                <a:latin typeface="Times New Roman" panose="02020603050405020304" pitchFamily="18" charset="0"/>
                <a:cs typeface="Times New Roman" panose="02020603050405020304" pitchFamily="18" charset="0"/>
              </a:rPr>
              <a:t>Vanoye</a:t>
            </a:r>
            <a:r>
              <a:rPr lang="fr-FR" b="1" dirty="0">
                <a:latin typeface="Times New Roman" panose="02020603050405020304" pitchFamily="18" charset="0"/>
                <a:cs typeface="Times New Roman" panose="02020603050405020304" pitchFamily="18" charset="0"/>
              </a:rPr>
              <a:t> </a:t>
            </a:r>
            <a:endParaRPr lang="fr-FR"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85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ED382-70C7-4543-8AC0-6C8E360E4DC7}"/>
              </a:ext>
            </a:extLst>
          </p:cNvPr>
          <p:cNvSpPr>
            <a:spLocks noGrp="1"/>
          </p:cNvSpPr>
          <p:nvPr>
            <p:ph type="title"/>
          </p:nvPr>
        </p:nvSpPr>
        <p:spPr>
          <a:xfrm>
            <a:off x="886968" y="1252728"/>
            <a:ext cx="3493008" cy="4352544"/>
          </a:xfrm>
        </p:spPr>
        <p:txBody>
          <a:bodyPr>
            <a:normAutofit/>
          </a:bodyPr>
          <a:lstStyle/>
          <a:p>
            <a:pPr algn="r"/>
            <a:r>
              <a:rPr lang="fr-FR" sz="4000" b="1">
                <a:latin typeface="Times New Roman" panose="02020603050405020304" pitchFamily="18" charset="0"/>
                <a:cs typeface="Times New Roman" panose="02020603050405020304" pitchFamily="18" charset="0"/>
              </a:rPr>
              <a:t>Le schéma d’interaction polémique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99912880-F3BD-C140-A6F0-42FF5B568067}"/>
              </a:ext>
            </a:extLst>
          </p:cNvPr>
          <p:cNvSpPr>
            <a:spLocks noGrp="1"/>
          </p:cNvSpPr>
          <p:nvPr>
            <p:ph idx="1"/>
          </p:nvPr>
        </p:nvSpPr>
        <p:spPr>
          <a:xfrm>
            <a:off x="5020056" y="811022"/>
            <a:ext cx="5724144" cy="5248656"/>
          </a:xfrm>
        </p:spPr>
        <p:txBody>
          <a:bodyPr anchor="ctr">
            <a:normAutofit/>
          </a:bodyPr>
          <a:lstStyle/>
          <a:p>
            <a:pPr>
              <a:buFontTx/>
              <a:buChar char="-"/>
            </a:pPr>
            <a:r>
              <a:rPr lang="fr-FR" dirty="0">
                <a:latin typeface="Times New Roman" panose="02020603050405020304" pitchFamily="18" charset="0"/>
                <a:cs typeface="Times New Roman" panose="02020603050405020304" pitchFamily="18" charset="0"/>
              </a:rPr>
              <a:t>Position d’égalité des interlocuteurs </a:t>
            </a:r>
          </a:p>
          <a:p>
            <a:pPr>
              <a:buFontTx/>
              <a:buChar char="-"/>
            </a:pPr>
            <a:r>
              <a:rPr lang="fr-FR" dirty="0">
                <a:latin typeface="Times New Roman" panose="02020603050405020304" pitchFamily="18" charset="0"/>
                <a:cs typeface="Times New Roman" panose="02020603050405020304" pitchFamily="18" charset="0"/>
              </a:rPr>
              <a:t>Ils prétendent détenir l’information décisive, la vérité, la raison. Ils dénient cette qualité au partenaire. </a:t>
            </a:r>
          </a:p>
          <a:p>
            <a:pPr>
              <a:buFontTx/>
              <a:buChar char="-"/>
            </a:pPr>
            <a:r>
              <a:rPr lang="fr-FR" dirty="0">
                <a:latin typeface="Times New Roman" panose="02020603050405020304" pitchFamily="18" charset="0"/>
                <a:cs typeface="Times New Roman" panose="02020603050405020304" pitchFamily="18" charset="0"/>
              </a:rPr>
              <a:t>Dominante assertion / contre-assertion </a:t>
            </a:r>
          </a:p>
          <a:p>
            <a:pPr>
              <a:buFontTx/>
              <a:buChar char="-"/>
            </a:pPr>
            <a:r>
              <a:rPr lang="fr-FR" dirty="0">
                <a:latin typeface="Times New Roman" panose="02020603050405020304" pitchFamily="18" charset="0"/>
                <a:cs typeface="Times New Roman" panose="02020603050405020304" pitchFamily="18" charset="0"/>
              </a:rPr>
              <a:t>Pas de spécialisation d’acte de langage </a:t>
            </a:r>
          </a:p>
          <a:p>
            <a:pPr>
              <a:buFontTx/>
              <a:buChar char="-"/>
            </a:pPr>
            <a:r>
              <a:rPr lang="fr-FR" dirty="0">
                <a:latin typeface="Times New Roman" panose="02020603050405020304" pitchFamily="18" charset="0"/>
                <a:cs typeface="Times New Roman" panose="02020603050405020304" pitchFamily="18" charset="0"/>
              </a:rPr>
              <a:t>La transaction n’aboutit pas à un accord </a:t>
            </a:r>
          </a:p>
        </p:txBody>
      </p:sp>
    </p:spTree>
    <p:extLst>
      <p:ext uri="{BB962C8B-B14F-4D97-AF65-F5344CB8AC3E}">
        <p14:creationId xmlns:p14="http://schemas.microsoft.com/office/powerpoint/2010/main" val="146602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25310-1499-4544-A454-3A4C769D6C45}"/>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9935719-EA81-624A-8BF5-914BB9B3F66E}"/>
              </a:ext>
            </a:extLst>
          </p:cNvPr>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rPr>
              <a:t>Suzanne. Si tu buvais moins, t’aurais peur, comme tout le monde ! </a:t>
            </a:r>
          </a:p>
          <a:p>
            <a:pPr marL="0" indent="0">
              <a:buNone/>
            </a:pPr>
            <a:r>
              <a:rPr lang="fr-FR" dirty="0">
                <a:latin typeface="Times New Roman" panose="02020603050405020304" pitchFamily="18" charset="0"/>
                <a:cs typeface="Times New Roman" panose="02020603050405020304" pitchFamily="18" charset="0"/>
              </a:rPr>
              <a:t>Albert. Si je buvais moins, je serais un autre homme ! Et j’y tiens pas ! </a:t>
            </a:r>
          </a:p>
          <a:p>
            <a:pPr marL="0" indent="0">
              <a:buNone/>
            </a:pPr>
            <a:r>
              <a:rPr lang="fr-FR" dirty="0">
                <a:latin typeface="Times New Roman" panose="02020603050405020304" pitchFamily="18" charset="0"/>
                <a:cs typeface="Times New Roman" panose="02020603050405020304" pitchFamily="18" charset="0"/>
              </a:rPr>
              <a:t>Suzanne. Si tu trouves ça intelligent de mourir saoul ! Ça fera bonne impression en ville. Tu sais ce qu’on dira ? </a:t>
            </a:r>
          </a:p>
          <a:p>
            <a:pPr marL="0" indent="0">
              <a:buNone/>
            </a:pPr>
            <a:r>
              <a:rPr lang="fr-FR" dirty="0">
                <a:latin typeface="Times New Roman" panose="02020603050405020304" pitchFamily="18" charset="0"/>
                <a:cs typeface="Times New Roman" panose="02020603050405020304" pitchFamily="18" charset="0"/>
              </a:rPr>
              <a:t>Albert. Mourir saoul, c’est mourir debout. Et je me fous des racontars ! L’histoire jugera, madame ! </a:t>
            </a:r>
          </a:p>
          <a:p>
            <a:pPr marL="0" indent="0">
              <a:buNone/>
            </a:pPr>
            <a:r>
              <a:rPr lang="fr-FR" i="1" dirty="0">
                <a:latin typeface="Times New Roman" panose="02020603050405020304" pitchFamily="18" charset="0"/>
                <a:cs typeface="Times New Roman" panose="02020603050405020304" pitchFamily="18" charset="0"/>
              </a:rPr>
              <a:t>(Le plafond s’effondre)  </a:t>
            </a:r>
          </a:p>
          <a:p>
            <a:pPr marL="0" indent="0">
              <a:buNone/>
            </a:pPr>
            <a:r>
              <a:rPr lang="fr-FR" dirty="0">
                <a:latin typeface="Times New Roman" panose="02020603050405020304" pitchFamily="18" charset="0"/>
                <a:cs typeface="Times New Roman" panose="02020603050405020304" pitchFamily="18" charset="0"/>
              </a:rPr>
              <a:t>Albert. Ils vont nous foutre en l’air ces cons-là ! </a:t>
            </a:r>
          </a:p>
          <a:p>
            <a:pPr marL="0" indent="0">
              <a:buNone/>
            </a:pPr>
            <a:r>
              <a:rPr lang="fr-FR" b="1" i="1" dirty="0">
                <a:latin typeface="Times New Roman" panose="02020603050405020304" pitchFamily="18" charset="0"/>
                <a:cs typeface="Times New Roman" panose="02020603050405020304" pitchFamily="18" charset="0"/>
              </a:rPr>
              <a:t>Un singe en hiver </a:t>
            </a:r>
            <a:r>
              <a:rPr lang="fr-FR" b="1" dirty="0">
                <a:latin typeface="Times New Roman" panose="02020603050405020304" pitchFamily="18" charset="0"/>
                <a:cs typeface="Times New Roman" panose="02020603050405020304" pitchFamily="18" charset="0"/>
              </a:rPr>
              <a:t>d’Henri Verneuil (1962) </a:t>
            </a:r>
          </a:p>
          <a:p>
            <a:pPr marL="0" indent="0">
              <a:buNone/>
            </a:pPr>
            <a:endParaRPr lang="fr-FR" dirty="0"/>
          </a:p>
        </p:txBody>
      </p:sp>
    </p:spTree>
    <p:extLst>
      <p:ext uri="{BB962C8B-B14F-4D97-AF65-F5344CB8AC3E}">
        <p14:creationId xmlns:p14="http://schemas.microsoft.com/office/powerpoint/2010/main" val="135417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6BEEC-3E99-764C-B3A4-DD0B207E7757}"/>
              </a:ext>
            </a:extLst>
          </p:cNvPr>
          <p:cNvSpPr>
            <a:spLocks noGrp="1"/>
          </p:cNvSpPr>
          <p:nvPr>
            <p:ph type="title"/>
          </p:nvPr>
        </p:nvSpPr>
        <p:spPr>
          <a:xfrm>
            <a:off x="886968" y="1252728"/>
            <a:ext cx="3493008" cy="4352544"/>
          </a:xfrm>
        </p:spPr>
        <p:txBody>
          <a:bodyPr>
            <a:normAutofit/>
          </a:bodyPr>
          <a:lstStyle/>
          <a:p>
            <a:pPr algn="r"/>
            <a:r>
              <a:rPr lang="fr-FR" sz="4000" b="1" dirty="0">
                <a:latin typeface="Times New Roman" panose="02020603050405020304" pitchFamily="18" charset="0"/>
                <a:cs typeface="Times New Roman" panose="02020603050405020304" pitchFamily="18" charset="0"/>
              </a:rPr>
              <a:t>Le schéma d’interaction didactique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B25EB0A7-67F7-CC4A-A6BE-E14168C5A824}"/>
              </a:ext>
            </a:extLst>
          </p:cNvPr>
          <p:cNvSpPr>
            <a:spLocks noGrp="1"/>
          </p:cNvSpPr>
          <p:nvPr>
            <p:ph idx="1"/>
          </p:nvPr>
        </p:nvSpPr>
        <p:spPr>
          <a:xfrm>
            <a:off x="5020056" y="811022"/>
            <a:ext cx="5724144" cy="5248656"/>
          </a:xfrm>
        </p:spPr>
        <p:txBody>
          <a:bodyPr anchor="ctr">
            <a:normAutofit lnSpcReduction="10000"/>
          </a:bodyPr>
          <a:lstStyle/>
          <a:p>
            <a:pPr>
              <a:buFontTx/>
              <a:buChar char="-"/>
            </a:pPr>
            <a:r>
              <a:rPr lang="fr-FR" dirty="0">
                <a:latin typeface="Times New Roman" panose="02020603050405020304" pitchFamily="18" charset="0"/>
                <a:cs typeface="Times New Roman" panose="02020603050405020304" pitchFamily="18" charset="0"/>
              </a:rPr>
              <a:t>Position d’inégalité discursive des partenaires </a:t>
            </a:r>
          </a:p>
          <a:p>
            <a:pPr>
              <a:buFontTx/>
              <a:buChar char="-"/>
            </a:pPr>
            <a:r>
              <a:rPr lang="fr-FR" dirty="0">
                <a:latin typeface="Times New Roman" panose="02020603050405020304" pitchFamily="18" charset="0"/>
                <a:cs typeface="Times New Roman" panose="02020603050405020304" pitchFamily="18" charset="0"/>
              </a:rPr>
              <a:t>Un des partenaires détient des connaissances ou des informations que l’autre désire.</a:t>
            </a:r>
          </a:p>
          <a:p>
            <a:pPr>
              <a:buFontTx/>
              <a:buChar char="-"/>
            </a:pPr>
            <a:r>
              <a:rPr lang="fr-FR" dirty="0">
                <a:latin typeface="Times New Roman" panose="02020603050405020304" pitchFamily="18" charset="0"/>
                <a:cs typeface="Times New Roman" panose="02020603050405020304" pitchFamily="18" charset="0"/>
              </a:rPr>
              <a:t>Dominante questions / réponses </a:t>
            </a:r>
          </a:p>
          <a:p>
            <a:pPr>
              <a:buFontTx/>
              <a:buChar char="-"/>
            </a:pPr>
            <a:r>
              <a:rPr lang="fr-FR" dirty="0">
                <a:latin typeface="Times New Roman" panose="02020603050405020304" pitchFamily="18" charset="0"/>
                <a:cs typeface="Times New Roman" panose="02020603050405020304" pitchFamily="18" charset="0"/>
              </a:rPr>
              <a:t>Spécialisation des interlocuteurs dans un acte de langage (questionner / répondre) </a:t>
            </a: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interrogatoire, enquête, procès, scènes d’exposition. </a:t>
            </a:r>
          </a:p>
        </p:txBody>
      </p:sp>
    </p:spTree>
    <p:extLst>
      <p:ext uri="{BB962C8B-B14F-4D97-AF65-F5344CB8AC3E}">
        <p14:creationId xmlns:p14="http://schemas.microsoft.com/office/powerpoint/2010/main" val="87617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49401-FCBD-F64C-BE08-2EAC4A18C1F5}"/>
              </a:ext>
            </a:extLst>
          </p:cNvPr>
          <p:cNvSpPr>
            <a:spLocks noGrp="1"/>
          </p:cNvSpPr>
          <p:nvPr>
            <p:ph type="title"/>
          </p:nvPr>
        </p:nvSpPr>
        <p:spPr>
          <a:xfrm>
            <a:off x="886968" y="811022"/>
            <a:ext cx="2335734" cy="4794250"/>
          </a:xfrm>
        </p:spPr>
        <p:txBody>
          <a:bodyPr>
            <a:normAutofit/>
          </a:bodyPr>
          <a:lstStyle/>
          <a:p>
            <a:pPr algn="r"/>
            <a:r>
              <a:rPr lang="fr-FR" sz="4000" b="1" dirty="0">
                <a:latin typeface="Times New Roman" panose="02020603050405020304" pitchFamily="18" charset="0"/>
                <a:cs typeface="Times New Roman" panose="02020603050405020304" pitchFamily="18" charset="0"/>
              </a:rPr>
              <a:t>                 </a:t>
            </a:r>
            <a:r>
              <a:rPr lang="fr-FR" sz="4000" b="1" u="sng" dirty="0">
                <a:latin typeface="Times New Roman" panose="02020603050405020304" pitchFamily="18" charset="0"/>
                <a:cs typeface="Times New Roman" panose="02020603050405020304" pitchFamily="18" charset="0"/>
              </a:rPr>
              <a:t>Fonctions du dialogue</a:t>
            </a:r>
            <a:br>
              <a:rPr lang="fr-FR" sz="4000" b="1" u="sng" dirty="0">
                <a:latin typeface="Times New Roman" panose="02020603050405020304" pitchFamily="18" charset="0"/>
                <a:cs typeface="Times New Roman" panose="02020603050405020304" pitchFamily="18" charset="0"/>
              </a:rPr>
            </a:br>
            <a:r>
              <a:rPr lang="fr-FR" sz="4000" b="1" u="sng" dirty="0">
                <a:latin typeface="Times New Roman" panose="02020603050405020304" pitchFamily="18" charset="0"/>
                <a:cs typeface="Times New Roman" panose="02020603050405020304" pitchFamily="18" charset="0"/>
              </a:rPr>
              <a:t> </a:t>
            </a:r>
          </a:p>
        </p:txBody>
      </p:sp>
      <p:sp>
        <p:nvSpPr>
          <p:cNvPr id="31"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FB6DC30B-EF8E-A348-9F49-0CA791F05B6F}"/>
              </a:ext>
            </a:extLst>
          </p:cNvPr>
          <p:cNvSpPr>
            <a:spLocks noGrp="1"/>
          </p:cNvSpPr>
          <p:nvPr>
            <p:ph idx="1"/>
          </p:nvPr>
        </p:nvSpPr>
        <p:spPr>
          <a:xfrm>
            <a:off x="3501483" y="811022"/>
            <a:ext cx="7242717" cy="5248656"/>
          </a:xfrm>
        </p:spPr>
        <p:txBody>
          <a:bodyPr anchor="ctr">
            <a:normAutofit/>
          </a:bodyPr>
          <a:lstStyle/>
          <a:p>
            <a:pPr marL="0" indent="0">
              <a:buNone/>
            </a:pPr>
            <a:r>
              <a:rPr lang="fr-FR" sz="2400" b="1" dirty="0">
                <a:latin typeface="Times New Roman" panose="02020603050405020304" pitchFamily="18" charset="0"/>
                <a:cs typeface="Times New Roman" panose="02020603050405020304" pitchFamily="18" charset="0"/>
              </a:rPr>
              <a:t>Les fonctions du dialogue au cinéma sont multiples. </a:t>
            </a: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 faire avancer l’action </a:t>
            </a:r>
          </a:p>
          <a:p>
            <a:pPr marL="0" indent="0">
              <a:buNone/>
            </a:pPr>
            <a:r>
              <a:rPr lang="fr-FR" sz="2400" dirty="0">
                <a:latin typeface="Times New Roman" panose="02020603050405020304" pitchFamily="18" charset="0"/>
                <a:cs typeface="Times New Roman" panose="02020603050405020304" pitchFamily="18" charset="0"/>
              </a:rPr>
              <a:t>	- générer du conflit</a:t>
            </a:r>
          </a:p>
          <a:p>
            <a:pPr marL="0" indent="0">
              <a:buNone/>
            </a:pPr>
            <a:r>
              <a:rPr lang="fr-FR" sz="2400" dirty="0">
                <a:latin typeface="Times New Roman" panose="02020603050405020304" pitchFamily="18" charset="0"/>
                <a:cs typeface="Times New Roman" panose="02020603050405020304" pitchFamily="18" charset="0"/>
              </a:rPr>
              <a:t>	- communiquer des faits et des informations au  	public </a:t>
            </a:r>
          </a:p>
          <a:p>
            <a:pPr marL="0" indent="0">
              <a:buNone/>
            </a:pPr>
            <a:r>
              <a:rPr lang="fr-FR" sz="2400" dirty="0">
                <a:latin typeface="Times New Roman" panose="02020603050405020304" pitchFamily="18" charset="0"/>
                <a:cs typeface="Times New Roman" panose="02020603050405020304" pitchFamily="18" charset="0"/>
              </a:rPr>
              <a:t>	- révéler les conflits et l’état émotionnel des 	personnages </a:t>
            </a:r>
          </a:p>
          <a:p>
            <a:pPr marL="0" indent="0">
              <a:buNone/>
            </a:pPr>
            <a:r>
              <a:rPr lang="fr-FR" sz="2400" dirty="0">
                <a:latin typeface="Times New Roman" panose="02020603050405020304" pitchFamily="18" charset="0"/>
                <a:cs typeface="Times New Roman" panose="02020603050405020304" pitchFamily="18" charset="0"/>
              </a:rPr>
              <a:t>	- caractériser le personnage qui parle, mais aussi 	celui qui écoute.  </a:t>
            </a:r>
          </a:p>
          <a:p>
            <a:pPr marL="0" indent="0">
              <a:buNone/>
            </a:pPr>
            <a:r>
              <a:rPr lang="fr-FR" sz="2400" dirty="0">
                <a:latin typeface="Times New Roman" panose="02020603050405020304" pitchFamily="18" charset="0"/>
                <a:cs typeface="Times New Roman" panose="02020603050405020304" pitchFamily="18" charset="0"/>
              </a:rPr>
              <a:t>	- commenter l’action, etc. </a:t>
            </a:r>
          </a:p>
        </p:txBody>
      </p:sp>
    </p:spTree>
    <p:extLst>
      <p:ext uri="{BB962C8B-B14F-4D97-AF65-F5344CB8AC3E}">
        <p14:creationId xmlns:p14="http://schemas.microsoft.com/office/powerpoint/2010/main" val="58066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D2BD1-30C4-8E42-B277-5FEFB9FC3126}"/>
              </a:ext>
            </a:extLst>
          </p:cNvPr>
          <p:cNvSpPr>
            <a:spLocks noGrp="1"/>
          </p:cNvSpPr>
          <p:nvPr>
            <p:ph type="title"/>
          </p:nvPr>
        </p:nvSpPr>
        <p:spPr>
          <a:xfrm>
            <a:off x="886968" y="1252728"/>
            <a:ext cx="3493008" cy="4352544"/>
          </a:xfrm>
        </p:spPr>
        <p:txBody>
          <a:bodyPr>
            <a:normAutofit/>
          </a:bodyPr>
          <a:lstStyle/>
          <a:p>
            <a:pPr algn="r"/>
            <a:r>
              <a:rPr lang="fr-FR" sz="4000" b="1" dirty="0">
                <a:latin typeface="Times New Roman" panose="02020603050405020304" pitchFamily="18" charset="0"/>
                <a:cs typeface="Times New Roman" panose="02020603050405020304" pitchFamily="18" charset="0"/>
              </a:rPr>
              <a:t>Le schéma d’interaction dialectique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64883A0E-F3F1-E54F-B2C4-5686F3279E04}"/>
              </a:ext>
            </a:extLst>
          </p:cNvPr>
          <p:cNvSpPr>
            <a:spLocks noGrp="1"/>
          </p:cNvSpPr>
          <p:nvPr>
            <p:ph idx="1"/>
          </p:nvPr>
        </p:nvSpPr>
        <p:spPr>
          <a:xfrm>
            <a:off x="5020056" y="811022"/>
            <a:ext cx="5724144" cy="5248656"/>
          </a:xfrm>
        </p:spPr>
        <p:txBody>
          <a:bodyPr anchor="ctr">
            <a:noAutofit/>
          </a:bodyPr>
          <a:lstStyle/>
          <a:p>
            <a:pPr>
              <a:buFontTx/>
              <a:buChar char="-"/>
            </a:pPr>
            <a:r>
              <a:rPr lang="fr-FR" dirty="0">
                <a:latin typeface="Times New Roman" panose="02020603050405020304" pitchFamily="18" charset="0"/>
                <a:cs typeface="Times New Roman" panose="02020603050405020304" pitchFamily="18" charset="0"/>
              </a:rPr>
              <a:t>Relation d’égalité et de partage des partenaires de l’échange </a:t>
            </a:r>
          </a:p>
          <a:p>
            <a:pPr>
              <a:buFontTx/>
              <a:buChar char="-"/>
            </a:pPr>
            <a:r>
              <a:rPr lang="fr-FR" dirty="0">
                <a:latin typeface="Times New Roman" panose="02020603050405020304" pitchFamily="18" charset="0"/>
                <a:cs typeface="Times New Roman" panose="02020603050405020304" pitchFamily="18" charset="0"/>
              </a:rPr>
              <a:t>Position commune d’ignorance ou de manque vis-à-vis d’un objet de savoir. </a:t>
            </a:r>
          </a:p>
          <a:p>
            <a:pPr>
              <a:buFontTx/>
              <a:buChar char="-"/>
            </a:pPr>
            <a:r>
              <a:rPr lang="fr-FR" dirty="0">
                <a:latin typeface="Times New Roman" panose="02020603050405020304" pitchFamily="18" charset="0"/>
                <a:cs typeface="Times New Roman" panose="02020603050405020304" pitchFamily="18" charset="0"/>
              </a:rPr>
              <a:t>Deux types d’enchainements d’acte de langage et la non-spécialisation des interlocuteurs </a:t>
            </a:r>
          </a:p>
          <a:p>
            <a:pPr>
              <a:buFontTx/>
              <a:buChar char="-"/>
            </a:pPr>
            <a:r>
              <a:rPr lang="fr-FR" dirty="0">
                <a:latin typeface="Times New Roman" panose="02020603050405020304" pitchFamily="18" charset="0"/>
                <a:cs typeface="Times New Roman" panose="02020603050405020304" pitchFamily="18" charset="0"/>
              </a:rPr>
              <a:t>La transaction se termine sur un accord et opère une progression vers un but commun. </a:t>
            </a:r>
          </a:p>
          <a:p>
            <a:pPr>
              <a:buFontTx/>
              <a:buChar char="-"/>
            </a:pPr>
            <a:r>
              <a:rPr lang="fr-FR" dirty="0">
                <a:latin typeface="Times New Roman" panose="02020603050405020304" pitchFamily="18" charset="0"/>
                <a:cs typeface="Times New Roman" panose="02020603050405020304" pitchFamily="18" charset="0"/>
              </a:rPr>
              <a:t>= résoudre un problème, prendre une décision, confronter des points de vue, etc. </a:t>
            </a:r>
          </a:p>
        </p:txBody>
      </p:sp>
    </p:spTree>
    <p:extLst>
      <p:ext uri="{BB962C8B-B14F-4D97-AF65-F5344CB8AC3E}">
        <p14:creationId xmlns:p14="http://schemas.microsoft.com/office/powerpoint/2010/main" val="361528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E2EBD-903B-9643-9C8D-57F95C3C1DA9}"/>
              </a:ext>
            </a:extLst>
          </p:cNvPr>
          <p:cNvSpPr>
            <a:spLocks noGrp="1"/>
          </p:cNvSpPr>
          <p:nvPr>
            <p:ph type="title"/>
          </p:nvPr>
        </p:nvSpPr>
        <p:spPr>
          <a:xfrm>
            <a:off x="838200" y="624568"/>
            <a:ext cx="3766457" cy="5412920"/>
          </a:xfrm>
        </p:spPr>
        <p:txBody>
          <a:bodyPr>
            <a:normAutofit/>
          </a:bodyPr>
          <a:lstStyle/>
          <a:p>
            <a:r>
              <a:rPr lang="fr-FR" b="1" dirty="0">
                <a:latin typeface="Times New Roman" panose="02020603050405020304" pitchFamily="18" charset="0"/>
                <a:cs typeface="Times New Roman" panose="02020603050405020304" pitchFamily="18" charset="0"/>
              </a:rPr>
              <a:t>Les trois catégories de dialogue (selon John </a:t>
            </a:r>
            <a:r>
              <a:rPr lang="fr-FR" b="1" dirty="0" err="1">
                <a:latin typeface="Times New Roman" panose="02020603050405020304" pitchFamily="18" charset="0"/>
                <a:cs typeface="Times New Roman" panose="02020603050405020304" pitchFamily="18" charset="0"/>
              </a:rPr>
              <a:t>Truby</a:t>
            </a:r>
            <a:r>
              <a:rPr lang="fr-FR" b="1" dirty="0">
                <a:latin typeface="Times New Roman" panose="02020603050405020304" pitchFamily="18" charset="0"/>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68184725-FEBA-E74B-81A3-82FB62666F76}"/>
              </a:ext>
            </a:extLst>
          </p:cNvPr>
          <p:cNvSpPr>
            <a:spLocks noGrp="1"/>
          </p:cNvSpPr>
          <p:nvPr>
            <p:ph idx="1"/>
          </p:nvPr>
        </p:nvSpPr>
        <p:spPr>
          <a:xfrm>
            <a:off x="5029200" y="624568"/>
            <a:ext cx="6324598" cy="5412920"/>
          </a:xfrm>
        </p:spPr>
        <p:txBody>
          <a:bodyPr anchor="ctr">
            <a:normAutofit/>
          </a:bodyPr>
          <a:lstStyle/>
          <a:p>
            <a:pPr marL="0" indent="0">
              <a:buNone/>
            </a:pPr>
            <a:r>
              <a:rPr lang="fr-FR" sz="3200" dirty="0">
                <a:latin typeface="Times New Roman" panose="02020603050405020304" pitchFamily="18" charset="0"/>
                <a:cs typeface="Times New Roman" panose="02020603050405020304" pitchFamily="18" charset="0"/>
              </a:rPr>
              <a:t>John </a:t>
            </a:r>
            <a:r>
              <a:rPr lang="fr-FR" sz="3200" dirty="0" err="1">
                <a:latin typeface="Times New Roman" panose="02020603050405020304" pitchFamily="18" charset="0"/>
                <a:cs typeface="Times New Roman" panose="02020603050405020304" pitchFamily="18" charset="0"/>
              </a:rPr>
              <a:t>Truby</a:t>
            </a:r>
            <a:r>
              <a:rPr lang="fr-FR" sz="3200" dirty="0">
                <a:latin typeface="Times New Roman" panose="02020603050405020304" pitchFamily="18" charset="0"/>
                <a:cs typeface="Times New Roman" panose="02020603050405020304" pitchFamily="18" charset="0"/>
              </a:rPr>
              <a:t> distingue </a:t>
            </a:r>
            <a:r>
              <a:rPr lang="fr-FR" sz="3200" u="sng" dirty="0">
                <a:solidFill>
                  <a:srgbClr val="FF0000"/>
                </a:solidFill>
                <a:latin typeface="Times New Roman" panose="02020603050405020304" pitchFamily="18" charset="0"/>
                <a:cs typeface="Times New Roman" panose="02020603050405020304" pitchFamily="18" charset="0"/>
              </a:rPr>
              <a:t>trois types</a:t>
            </a:r>
            <a:r>
              <a:rPr lang="fr-FR" sz="3200" dirty="0">
                <a:solidFill>
                  <a:srgbClr val="FF0000"/>
                </a:solidFill>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de dialogue. </a:t>
            </a:r>
            <a:endParaRPr lang="fr-FR" sz="3200" dirty="0">
              <a:solidFill>
                <a:srgbClr val="FF0000"/>
              </a:solidFill>
              <a:latin typeface="Times New Roman" panose="02020603050405020304" pitchFamily="18" charset="0"/>
              <a:cs typeface="Times New Roman" panose="02020603050405020304" pitchFamily="18" charset="0"/>
            </a:endParaRPr>
          </a:p>
          <a:p>
            <a:pPr marL="0" indent="0">
              <a:buNone/>
            </a:pPr>
            <a:endParaRPr lang="fr-FR"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 le dialogue narratif </a:t>
            </a:r>
          </a:p>
          <a:p>
            <a:pPr marL="0" indent="0">
              <a:buNone/>
            </a:pP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 le dialogue moral </a:t>
            </a:r>
          </a:p>
          <a:p>
            <a:pPr marL="0" indent="0">
              <a:buNone/>
            </a:pPr>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 le dialogue symbolique </a:t>
            </a:r>
          </a:p>
        </p:txBody>
      </p:sp>
    </p:spTree>
    <p:extLst>
      <p:ext uri="{BB962C8B-B14F-4D97-AF65-F5344CB8AC3E}">
        <p14:creationId xmlns:p14="http://schemas.microsoft.com/office/powerpoint/2010/main" val="97206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3FDF3-E53D-B644-8593-61E93A77CBD4}"/>
              </a:ext>
            </a:extLst>
          </p:cNvPr>
          <p:cNvSpPr>
            <a:spLocks noGrp="1"/>
          </p:cNvSpPr>
          <p:nvPr>
            <p:ph type="title"/>
          </p:nvPr>
        </p:nvSpPr>
        <p:spPr>
          <a:xfrm>
            <a:off x="271464" y="1252728"/>
            <a:ext cx="3371850" cy="4352544"/>
          </a:xfrm>
        </p:spPr>
        <p:txBody>
          <a:bodyPr>
            <a:normAutofit/>
          </a:bodyPr>
          <a:lstStyle/>
          <a:p>
            <a:pPr algn="r"/>
            <a:r>
              <a:rPr lang="fr-FR" sz="4000" b="1" dirty="0">
                <a:latin typeface="Times New Roman" panose="02020603050405020304" pitchFamily="18" charset="0"/>
                <a:cs typeface="Times New Roman" panose="02020603050405020304" pitchFamily="18" charset="0"/>
              </a:rPr>
              <a:t>Le dialogue narratif </a:t>
            </a:r>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16434002-71AA-0F4B-B9E3-190ADD066CCA}"/>
              </a:ext>
            </a:extLst>
          </p:cNvPr>
          <p:cNvSpPr>
            <a:spLocks noGrp="1"/>
          </p:cNvSpPr>
          <p:nvPr>
            <p:ph idx="1"/>
          </p:nvPr>
        </p:nvSpPr>
        <p:spPr>
          <a:xfrm>
            <a:off x="4602399" y="300038"/>
            <a:ext cx="6899039" cy="5305234"/>
          </a:xfrm>
        </p:spPr>
        <p:txBody>
          <a:bodyPr anchor="ctr">
            <a:normAutofit lnSpcReduction="10000"/>
          </a:bodyPr>
          <a:lstStyle/>
          <a:p>
            <a:pPr marL="0" indent="0">
              <a:buNone/>
            </a:pPr>
            <a:endParaRPr lang="fr-FR" sz="3300" dirty="0">
              <a:latin typeface="Times New Roman" panose="02020603050405020304" pitchFamily="18" charset="0"/>
              <a:cs typeface="Times New Roman" panose="02020603050405020304" pitchFamily="18" charset="0"/>
            </a:endParaRPr>
          </a:p>
          <a:p>
            <a:pPr marL="0" indent="0">
              <a:buNone/>
            </a:pPr>
            <a:r>
              <a:rPr lang="fr-FR" sz="3300" dirty="0">
                <a:latin typeface="Times New Roman" panose="02020603050405020304" pitchFamily="18" charset="0"/>
                <a:cs typeface="Times New Roman" panose="02020603050405020304" pitchFamily="18" charset="0"/>
              </a:rPr>
              <a:t>« C’est l’histoire exprimée </a:t>
            </a:r>
            <a:r>
              <a:rPr lang="fr-FR" sz="3300" i="1" dirty="0">
                <a:latin typeface="Times New Roman" panose="02020603050405020304" pitchFamily="18" charset="0"/>
                <a:cs typeface="Times New Roman" panose="02020603050405020304" pitchFamily="18" charset="0"/>
              </a:rPr>
              <a:t>via</a:t>
            </a:r>
            <a:r>
              <a:rPr lang="fr-FR" sz="3300" dirty="0">
                <a:latin typeface="Times New Roman" panose="02020603050405020304" pitchFamily="18" charset="0"/>
                <a:cs typeface="Times New Roman" panose="02020603050405020304" pitchFamily="18" charset="0"/>
              </a:rPr>
              <a:t> la parole. Ce sont des mots qui parlent de ce que font les personnages. […] Le dialogue narratif est utilisé quand les personnages parlent de la ligne d’action principale. » </a:t>
            </a:r>
          </a:p>
          <a:p>
            <a:pPr marL="0" indent="0">
              <a:buNone/>
            </a:pPr>
            <a:r>
              <a:rPr lang="fr-FR" sz="3300" b="1" dirty="0">
                <a:latin typeface="Times New Roman" panose="02020603050405020304" pitchFamily="18" charset="0"/>
                <a:cs typeface="Times New Roman" panose="02020603050405020304" pitchFamily="18" charset="0"/>
              </a:rPr>
              <a:t>John </a:t>
            </a:r>
            <a:r>
              <a:rPr lang="fr-FR" sz="3300" b="1" dirty="0" err="1">
                <a:latin typeface="Times New Roman" panose="02020603050405020304" pitchFamily="18" charset="0"/>
                <a:cs typeface="Times New Roman" panose="02020603050405020304" pitchFamily="18" charset="0"/>
              </a:rPr>
              <a:t>Truby</a:t>
            </a:r>
            <a:r>
              <a:rPr lang="fr-FR" sz="3300" b="1" dirty="0">
                <a:latin typeface="Times New Roman" panose="02020603050405020304" pitchFamily="18" charset="0"/>
                <a:cs typeface="Times New Roman" panose="02020603050405020304" pitchFamily="18" charset="0"/>
              </a:rPr>
              <a:t>, </a:t>
            </a:r>
            <a:r>
              <a:rPr lang="fr-FR" sz="3300" b="1" i="1" dirty="0">
                <a:latin typeface="Times New Roman" panose="02020603050405020304" pitchFamily="18" charset="0"/>
                <a:cs typeface="Times New Roman" panose="02020603050405020304" pitchFamily="18" charset="0"/>
              </a:rPr>
              <a:t>L’Anatomie du scénario </a:t>
            </a:r>
            <a:endParaRPr lang="fr-FR" sz="3300"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6850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05469-229E-5E44-9B03-57940BA13C73}"/>
              </a:ext>
            </a:extLst>
          </p:cNvPr>
          <p:cNvSpPr>
            <a:spLocks noGrp="1"/>
          </p:cNvSpPr>
          <p:nvPr>
            <p:ph type="title"/>
          </p:nvPr>
        </p:nvSpPr>
        <p:spPr>
          <a:xfrm>
            <a:off x="838200" y="365125"/>
            <a:ext cx="10515600" cy="1325563"/>
          </a:xfrm>
        </p:spPr>
        <p:txBody>
          <a:bodyPr/>
          <a:lstStyle/>
          <a:p>
            <a:r>
              <a:rPr lang="fr-FR" b="1">
                <a:solidFill>
                  <a:srgbClr val="FF0000"/>
                </a:solidFill>
                <a:latin typeface="Times New Roman" panose="02020603050405020304" pitchFamily="18" charset="0"/>
                <a:cs typeface="Times New Roman" panose="02020603050405020304" pitchFamily="18" charset="0"/>
              </a:rPr>
              <a:t>Le dialogue moral </a:t>
            </a:r>
            <a:endParaRPr lang="fr-FR" dirty="0"/>
          </a:p>
        </p:txBody>
      </p:sp>
      <p:sp>
        <p:nvSpPr>
          <p:cNvPr id="3" name="Espace réservé du contenu 2">
            <a:extLst>
              <a:ext uri="{FF2B5EF4-FFF2-40B4-BE49-F238E27FC236}">
                <a16:creationId xmlns:a16="http://schemas.microsoft.com/office/drawing/2014/main" id="{7A007208-F80D-F741-AF0A-13EFFA37740A}"/>
              </a:ext>
            </a:extLst>
          </p:cNvPr>
          <p:cNvSpPr>
            <a:spLocks noGrp="1"/>
          </p:cNvSpPr>
          <p:nvPr>
            <p:ph idx="1"/>
          </p:nvPr>
        </p:nvSpPr>
        <p:spPr>
          <a:xfrm>
            <a:off x="838200" y="1825625"/>
            <a:ext cx="10515600" cy="4351338"/>
          </a:xfrm>
        </p:spPr>
        <p:txBody>
          <a:bodyPr>
            <a:normAutofit/>
          </a:bodyPr>
          <a:lstStyle/>
          <a:p>
            <a:pPr marL="0" indent="0" algn="just">
              <a:buNone/>
            </a:pPr>
            <a:r>
              <a:rPr lang="fr-FR" sz="3200" dirty="0">
                <a:latin typeface="Times New Roman" panose="02020603050405020304" pitchFamily="18" charset="0"/>
                <a:cs typeface="Times New Roman" panose="02020603050405020304" pitchFamily="18" charset="0"/>
              </a:rPr>
              <a:t>« Le dialogue moral traite des bonnes et des mauvaises actions, et aussi des valeurs, ou de ce qui fait la valeur de la vie […] Les répliques ont trait à l’attitude des personnages vis-à-vis des événements ». </a:t>
            </a:r>
          </a:p>
          <a:p>
            <a:pPr marL="0" indent="0" algn="just">
              <a:buNone/>
            </a:pPr>
            <a:endParaRPr lang="fr-FR" sz="3200" dirty="0">
              <a:latin typeface="Times New Roman" panose="02020603050405020304" pitchFamily="18" charset="0"/>
              <a:cs typeface="Times New Roman" panose="02020603050405020304" pitchFamily="18" charset="0"/>
            </a:endParaRPr>
          </a:p>
          <a:p>
            <a:pPr marL="0" indent="0" algn="just">
              <a:buNone/>
            </a:pPr>
            <a:r>
              <a:rPr lang="fr-FR" sz="3200" dirty="0">
                <a:latin typeface="Times New Roman" panose="02020603050405020304" pitchFamily="18" charset="0"/>
                <a:cs typeface="Times New Roman" panose="02020603050405020304" pitchFamily="18" charset="0"/>
              </a:rPr>
              <a:t>= Dans les dialogues de débat moral, les personnages se disputent au sujet de ce qui constitue une bonne ou une mauvaise action. Le dialogue moral met au jour </a:t>
            </a:r>
            <a:r>
              <a:rPr lang="fr-FR" sz="3200" b="1" dirty="0">
                <a:solidFill>
                  <a:srgbClr val="FF0000"/>
                </a:solidFill>
                <a:latin typeface="Times New Roman" panose="02020603050405020304" pitchFamily="18" charset="0"/>
                <a:cs typeface="Times New Roman" panose="02020603050405020304" pitchFamily="18" charset="0"/>
              </a:rPr>
              <a:t>le thème de l’œuvre. </a:t>
            </a:r>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19220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FC8D2-A707-B841-88C6-D19BE089A551}"/>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id="{3D958180-9E99-0149-9342-41621B919F56}"/>
              </a:ext>
            </a:extLst>
          </p:cNvPr>
          <p:cNvSpPr>
            <a:spLocks noGrp="1"/>
          </p:cNvSpPr>
          <p:nvPr>
            <p:ph idx="1"/>
          </p:nvPr>
        </p:nvSpPr>
        <p:spPr>
          <a:xfrm>
            <a:off x="838200" y="365126"/>
            <a:ext cx="10515600" cy="5811838"/>
          </a:xfrm>
        </p:spPr>
        <p:txBody>
          <a:bodyPr>
            <a:noAutofit/>
          </a:bodyPr>
          <a:lstStyle/>
          <a:p>
            <a:pPr marL="0" indent="0">
              <a:buNone/>
            </a:pPr>
            <a:r>
              <a:rPr lang="fr-FR" dirty="0">
                <a:latin typeface="Times New Roman" panose="02020603050405020304" pitchFamily="18" charset="0"/>
                <a:cs typeface="Times New Roman" panose="02020603050405020304" pitchFamily="18" charset="0"/>
              </a:rPr>
              <a:t>Le curé. C’est interdit, vous le savez. </a:t>
            </a:r>
          </a:p>
          <a:p>
            <a:pPr marL="0" indent="0">
              <a:buNone/>
            </a:pPr>
            <a:r>
              <a:rPr lang="fr-FR" dirty="0">
                <a:latin typeface="Times New Roman" panose="02020603050405020304" pitchFamily="18" charset="0"/>
                <a:cs typeface="Times New Roman" panose="02020603050405020304" pitchFamily="18" charset="0"/>
              </a:rPr>
              <a:t>Frankie. Maintenant elle veut mourir, et moi je ne veux pas la perdre. Et je vous le jure devant Dieu, ce serait pécher si je faisais ça, c’est sûr. Mais l’obliger à vivre… C’est comme si je la tuais. Qu’est-ce que je peux faire ? </a:t>
            </a:r>
          </a:p>
          <a:p>
            <a:pPr marL="0" indent="0">
              <a:buNone/>
            </a:pPr>
            <a:r>
              <a:rPr lang="fr-FR" dirty="0">
                <a:latin typeface="Times New Roman" panose="02020603050405020304" pitchFamily="18" charset="0"/>
                <a:cs typeface="Times New Roman" panose="02020603050405020304" pitchFamily="18" charset="0"/>
              </a:rPr>
              <a:t>Le curé. Rien. Vous n’avez pas à vous en mêler. Il faut vous en rendre à Dieu. </a:t>
            </a:r>
          </a:p>
          <a:p>
            <a:pPr marL="0" indent="0">
              <a:buNone/>
            </a:pPr>
            <a:r>
              <a:rPr lang="fr-FR" dirty="0">
                <a:latin typeface="Times New Roman" panose="02020603050405020304" pitchFamily="18" charset="0"/>
                <a:cs typeface="Times New Roman" panose="02020603050405020304" pitchFamily="18" charset="0"/>
              </a:rPr>
              <a:t>Frankie. Ce n’est pas à Dieu qu’elle demande de l’aide, c’est à moi ! </a:t>
            </a:r>
          </a:p>
          <a:p>
            <a:pPr marL="0" indent="0">
              <a:buNone/>
            </a:pPr>
            <a:r>
              <a:rPr lang="fr-FR" dirty="0">
                <a:latin typeface="Times New Roman" panose="02020603050405020304" pitchFamily="18" charset="0"/>
                <a:cs typeface="Times New Roman" panose="02020603050405020304" pitchFamily="18" charset="0"/>
              </a:rPr>
              <a:t>Le curé. Quels que soient les péchés que vous avez sur la conscience, ce n’est rien par rapport à celui-là. Si vous commentez un tel acte, vous vous perdrez au fond d’un abime d’où vous ne reviendrez jamais.  </a:t>
            </a:r>
          </a:p>
          <a:p>
            <a:pPr marL="0" indent="0">
              <a:buNone/>
            </a:pPr>
            <a:r>
              <a:rPr lang="fr-FR" b="1" i="1" dirty="0">
                <a:latin typeface="Times New Roman" panose="02020603050405020304" pitchFamily="18" charset="0"/>
                <a:cs typeface="Times New Roman" panose="02020603050405020304" pitchFamily="18" charset="0"/>
              </a:rPr>
              <a:t>Million Dollar baby </a:t>
            </a:r>
            <a:r>
              <a:rPr lang="fr-FR" b="1" dirty="0">
                <a:latin typeface="Times New Roman" panose="02020603050405020304" pitchFamily="18" charset="0"/>
                <a:cs typeface="Times New Roman" panose="02020603050405020304" pitchFamily="18" charset="0"/>
              </a:rPr>
              <a:t>de Clint Eastwood (2004) </a:t>
            </a:r>
          </a:p>
        </p:txBody>
      </p:sp>
    </p:spTree>
    <p:extLst>
      <p:ext uri="{BB962C8B-B14F-4D97-AF65-F5344CB8AC3E}">
        <p14:creationId xmlns:p14="http://schemas.microsoft.com/office/powerpoint/2010/main" val="25527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48566-931E-DD48-A084-CA5D38111AF9}"/>
              </a:ext>
            </a:extLst>
          </p:cNvPr>
          <p:cNvSpPr>
            <a:spLocks noGrp="1"/>
          </p:cNvSpPr>
          <p:nvPr>
            <p:ph type="title"/>
          </p:nvPr>
        </p:nvSpPr>
        <p:spPr>
          <a:xfrm>
            <a:off x="838200" y="365126"/>
            <a:ext cx="10515600" cy="77788"/>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31FB9D34-B582-B040-96DA-889DA2F93304}"/>
              </a:ext>
            </a:extLst>
          </p:cNvPr>
          <p:cNvSpPr>
            <a:spLocks noGrp="1"/>
          </p:cNvSpPr>
          <p:nvPr>
            <p:ph idx="1"/>
          </p:nvPr>
        </p:nvSpPr>
        <p:spPr>
          <a:xfrm>
            <a:off x="838200" y="842963"/>
            <a:ext cx="10515600" cy="5334000"/>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 Ramène ton dollar, mec ! </a:t>
            </a:r>
          </a:p>
          <a:p>
            <a:pPr marL="0" indent="0">
              <a:buNone/>
            </a:pPr>
            <a:r>
              <a:rPr lang="fr-FR" dirty="0">
                <a:latin typeface="Times New Roman" panose="02020603050405020304" pitchFamily="18" charset="0"/>
                <a:cs typeface="Times New Roman" panose="02020603050405020304" pitchFamily="18" charset="0"/>
              </a:rPr>
              <a:t>- Je ne donne pas de pourboire. </a:t>
            </a:r>
          </a:p>
          <a:p>
            <a:pPr marL="0" indent="0">
              <a:buNone/>
            </a:pPr>
            <a:r>
              <a:rPr lang="fr-FR" dirty="0">
                <a:latin typeface="Times New Roman" panose="02020603050405020304" pitchFamily="18" charset="0"/>
                <a:cs typeface="Times New Roman" panose="02020603050405020304" pitchFamily="18" charset="0"/>
              </a:rPr>
              <a:t>- Ah bon ? </a:t>
            </a:r>
          </a:p>
          <a:p>
            <a:pPr marL="0" indent="0">
              <a:buNone/>
            </a:pPr>
            <a:r>
              <a:rPr lang="fr-FR" dirty="0">
                <a:latin typeface="Times New Roman" panose="02020603050405020304" pitchFamily="18" charset="0"/>
                <a:cs typeface="Times New Roman" panose="02020603050405020304" pitchFamily="18" charset="0"/>
              </a:rPr>
              <a:t>- Je ne cautionne pas. </a:t>
            </a:r>
          </a:p>
          <a:p>
            <a:pPr marL="0" indent="0">
              <a:buNone/>
            </a:pPr>
            <a:r>
              <a:rPr lang="fr-FR" dirty="0">
                <a:latin typeface="Times New Roman" panose="02020603050405020304" pitchFamily="18" charset="0"/>
                <a:cs typeface="Times New Roman" panose="02020603050405020304" pitchFamily="18" charset="0"/>
              </a:rPr>
              <a:t>- Tu ne cautionnes pas le pourboire ? </a:t>
            </a:r>
          </a:p>
          <a:p>
            <a:pPr marL="0" indent="0">
              <a:buNone/>
            </a:pPr>
            <a:r>
              <a:rPr lang="fr-FR" dirty="0">
                <a:latin typeface="Times New Roman" panose="02020603050405020304" pitchFamily="18" charset="0"/>
                <a:cs typeface="Times New Roman" panose="02020603050405020304" pitchFamily="18" charset="0"/>
              </a:rPr>
              <a:t>- Tu sais ce qu’elles gagnent ces filles ? Des clopinettes ! </a:t>
            </a:r>
          </a:p>
          <a:p>
            <a:pPr marL="0" indent="0">
              <a:buNone/>
            </a:pPr>
            <a:r>
              <a:rPr lang="fr-FR" dirty="0">
                <a:latin typeface="Times New Roman" panose="02020603050405020304" pitchFamily="18" charset="0"/>
                <a:cs typeface="Times New Roman" panose="02020603050405020304" pitchFamily="18" charset="0"/>
              </a:rPr>
              <a:t>- Si elles ne gagnent pas assez de pognon, qu’elles se barrent ! </a:t>
            </a:r>
          </a:p>
          <a:p>
            <a:pPr marL="0" indent="0">
              <a:buNone/>
            </a:pPr>
            <a:r>
              <a:rPr lang="fr-FR" dirty="0">
                <a:latin typeface="Times New Roman" panose="02020603050405020304" pitchFamily="18" charset="0"/>
                <a:cs typeface="Times New Roman" panose="02020603050405020304" pitchFamily="18" charset="0"/>
              </a:rPr>
              <a:t>- Je résume : tu donnes jamais de pourboire. </a:t>
            </a:r>
          </a:p>
          <a:p>
            <a:pPr marL="0" indent="0">
              <a:buNone/>
            </a:pPr>
            <a:r>
              <a:rPr lang="fr-FR" dirty="0">
                <a:latin typeface="Times New Roman" panose="02020603050405020304" pitchFamily="18" charset="0"/>
                <a:cs typeface="Times New Roman" panose="02020603050405020304" pitchFamily="18" charset="0"/>
              </a:rPr>
              <a:t>- Je m’en fous de ce que dit la société. Je donne un pourboire si la personne l’a mérité. </a:t>
            </a:r>
          </a:p>
        </p:txBody>
      </p:sp>
    </p:spTree>
    <p:extLst>
      <p:ext uri="{BB962C8B-B14F-4D97-AF65-F5344CB8AC3E}">
        <p14:creationId xmlns:p14="http://schemas.microsoft.com/office/powerpoint/2010/main" val="279167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224C0-15F2-E34B-B099-5BA294D39E1F}"/>
              </a:ext>
            </a:extLst>
          </p:cNvPr>
          <p:cNvSpPr>
            <a:spLocks noGrp="1"/>
          </p:cNvSpPr>
          <p:nvPr>
            <p:ph type="title"/>
          </p:nvPr>
        </p:nvSpPr>
        <p:spPr>
          <a:xfrm>
            <a:off x="838200" y="365126"/>
            <a:ext cx="10515600" cy="315912"/>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D5DC3D23-0342-C944-9D8A-53E64BA01F0C}"/>
              </a:ext>
            </a:extLst>
          </p:cNvPr>
          <p:cNvSpPr>
            <a:spLocks noGrp="1"/>
          </p:cNvSpPr>
          <p:nvPr>
            <p:ph idx="1"/>
          </p:nvPr>
        </p:nvSpPr>
        <p:spPr>
          <a:xfrm>
            <a:off x="838200" y="681038"/>
            <a:ext cx="10515600" cy="5495925"/>
          </a:xfrm>
        </p:spPr>
        <p:txBody>
          <a:bodyPr>
            <a:normAutofit/>
          </a:bodyPr>
          <a:lstStyle/>
          <a:p>
            <a:pPr marL="0" indent="0">
              <a:buNone/>
            </a:pPr>
            <a:r>
              <a:rPr lang="fr-FR" sz="3200" dirty="0">
                <a:latin typeface="Times New Roman" panose="02020603050405020304" pitchFamily="18" charset="0"/>
                <a:cs typeface="Times New Roman" panose="02020603050405020304" pitchFamily="18" charset="0"/>
              </a:rPr>
              <a:t>- Tu te fiches que ton pourliche les aide à vivre ? </a:t>
            </a:r>
          </a:p>
          <a:p>
            <a:pPr marL="0" indent="0">
              <a:buNone/>
            </a:pPr>
            <a:r>
              <a:rPr lang="fr-FR" sz="3200" dirty="0">
                <a:latin typeface="Times New Roman" panose="02020603050405020304" pitchFamily="18" charset="0"/>
                <a:cs typeface="Times New Roman" panose="02020603050405020304" pitchFamily="18" charset="0"/>
              </a:rPr>
              <a:t>- Tu ne te rends pas compte de ce que tu dis ! Ces pauvres filles se cassent le cul. C’est un sale boulot. </a:t>
            </a:r>
          </a:p>
          <a:p>
            <a:pPr marL="0" indent="0">
              <a:buNone/>
            </a:pPr>
            <a:r>
              <a:rPr lang="fr-FR" sz="3200" dirty="0">
                <a:latin typeface="Times New Roman" panose="02020603050405020304" pitchFamily="18" charset="0"/>
                <a:cs typeface="Times New Roman" panose="02020603050405020304" pitchFamily="18" charset="0"/>
              </a:rPr>
              <a:t> - Pas plus que de bosser dans un Mac Donald ! </a:t>
            </a:r>
          </a:p>
          <a:p>
            <a:pPr marL="0" indent="0">
              <a:buNone/>
            </a:pPr>
            <a:r>
              <a:rPr lang="fr-FR" sz="3200" dirty="0">
                <a:latin typeface="Times New Roman" panose="02020603050405020304" pitchFamily="18" charset="0"/>
                <a:cs typeface="Times New Roman" panose="02020603050405020304" pitchFamily="18" charset="0"/>
              </a:rPr>
              <a:t>- Elles peuvent pas s’en sortir sans pourliche ! </a:t>
            </a:r>
          </a:p>
          <a:p>
            <a:pPr marL="0" indent="0">
              <a:buNone/>
            </a:pPr>
            <a:r>
              <a:rPr lang="fr-FR" sz="3200" dirty="0">
                <a:latin typeface="Times New Roman" panose="02020603050405020304" pitchFamily="18" charset="0"/>
                <a:cs typeface="Times New Roman" panose="02020603050405020304" pitchFamily="18" charset="0"/>
              </a:rPr>
              <a:t> - Je m’en tamponne. </a:t>
            </a:r>
          </a:p>
          <a:p>
            <a:pPr>
              <a:buFontTx/>
              <a:buChar char="-"/>
            </a:pPr>
            <a:r>
              <a:rPr lang="fr-FR" sz="3200" dirty="0">
                <a:latin typeface="Times New Roman" panose="02020603050405020304" pitchFamily="18" charset="0"/>
                <a:cs typeface="Times New Roman" panose="02020603050405020304" pitchFamily="18" charset="0"/>
              </a:rPr>
              <a:t>T’es gonflé ! </a:t>
            </a:r>
          </a:p>
          <a:p>
            <a:pPr marL="0" indent="0">
              <a:buNone/>
            </a:pPr>
            <a:r>
              <a:rPr lang="fr-FR" sz="3200" b="1" i="1" dirty="0">
                <a:latin typeface="Times New Roman" panose="02020603050405020304" pitchFamily="18" charset="0"/>
                <a:cs typeface="Times New Roman" panose="02020603050405020304" pitchFamily="18" charset="0"/>
              </a:rPr>
              <a:t>Réservoir </a:t>
            </a:r>
            <a:r>
              <a:rPr lang="fr-FR" sz="3200" b="1" i="1" dirty="0" err="1">
                <a:latin typeface="Times New Roman" panose="02020603050405020304" pitchFamily="18" charset="0"/>
                <a:cs typeface="Times New Roman" panose="02020603050405020304" pitchFamily="18" charset="0"/>
              </a:rPr>
              <a:t>dogs</a:t>
            </a:r>
            <a:r>
              <a:rPr lang="fr-FR" sz="3200" b="1" i="1"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de Quentin Tarantino (1992) </a:t>
            </a:r>
          </a:p>
        </p:txBody>
      </p:sp>
    </p:spTree>
    <p:extLst>
      <p:ext uri="{BB962C8B-B14F-4D97-AF65-F5344CB8AC3E}">
        <p14:creationId xmlns:p14="http://schemas.microsoft.com/office/powerpoint/2010/main" val="249432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026C9-9330-E948-97D2-F6EE5A1B54E8}"/>
              </a:ext>
            </a:extLst>
          </p:cNvPr>
          <p:cNvSpPr>
            <a:spLocks noGrp="1"/>
          </p:cNvSpPr>
          <p:nvPr>
            <p:ph type="title"/>
          </p:nvPr>
        </p:nvSpPr>
        <p:spPr>
          <a:xfrm>
            <a:off x="838200" y="365125"/>
            <a:ext cx="10515600" cy="845837"/>
          </a:xfrm>
        </p:spPr>
        <p:txBody>
          <a:bodyPr/>
          <a:lstStyle/>
          <a:p>
            <a:r>
              <a:rPr lang="fr-FR">
                <a:solidFill>
                  <a:srgbClr val="FF0000"/>
                </a:solidFill>
                <a:latin typeface="Times New Roman" panose="02020603050405020304" pitchFamily="18" charset="0"/>
                <a:cs typeface="Times New Roman" panose="02020603050405020304" pitchFamily="18" charset="0"/>
              </a:rPr>
              <a:t>		Dialogue et situation </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2F6FDE2-FFB0-2247-8291-EA1ADCC67E34}"/>
              </a:ext>
            </a:extLst>
          </p:cNvPr>
          <p:cNvSpPr>
            <a:spLocks noGrp="1"/>
          </p:cNvSpPr>
          <p:nvPr>
            <p:ph idx="1"/>
          </p:nvPr>
        </p:nvSpPr>
        <p:spPr>
          <a:xfrm>
            <a:off x="838200" y="1210962"/>
            <a:ext cx="10515600" cy="4966001"/>
          </a:xfrm>
        </p:spPr>
        <p:txBody>
          <a:bodyPr>
            <a:normAutofit fontScale="92500"/>
          </a:bodyPr>
          <a:lstStyle/>
          <a:p>
            <a:pPr marL="0" indent="0" algn="just">
              <a:buNone/>
            </a:pPr>
            <a:r>
              <a:rPr lang="fr-FR" sz="3600" dirty="0">
                <a:latin typeface="Times New Roman" panose="02020603050405020304" pitchFamily="18" charset="0"/>
                <a:cs typeface="Times New Roman" panose="02020603050405020304" pitchFamily="18" charset="0"/>
              </a:rPr>
              <a:t>« Certains scénaristes et auteurs estiment qu’il ne faut pas traiter les dialogues à part, comme un exercice verbal, mais les concevoir entièrement en fonction des personnages et des situations. Il n’y aurait pas de bons dialogues en soi, par le brillant des répliques, mais un dialogue plus ou moins en situation. En d’autres termes, le bon dialogue pourra être un échange de phrases très banales (« Tu as du café ? Comme il fait beau »), que la situation chargera de sens, d’émotion, et de sous-entendus ». </a:t>
            </a:r>
          </a:p>
          <a:p>
            <a:pPr marL="0" indent="0" algn="just">
              <a:buNone/>
            </a:pPr>
            <a:r>
              <a:rPr lang="fr-FR" sz="3600" b="1" dirty="0">
                <a:latin typeface="Times New Roman" panose="02020603050405020304" pitchFamily="18" charset="0"/>
                <a:cs typeface="Times New Roman" panose="02020603050405020304" pitchFamily="18" charset="0"/>
              </a:rPr>
              <a:t>Michel </a:t>
            </a:r>
            <a:r>
              <a:rPr lang="fr-FR" sz="3600" b="1" dirty="0" err="1">
                <a:latin typeface="Times New Roman" panose="02020603050405020304" pitchFamily="18" charset="0"/>
                <a:cs typeface="Times New Roman" panose="02020603050405020304" pitchFamily="18" charset="0"/>
              </a:rPr>
              <a:t>Chion</a:t>
            </a:r>
            <a:r>
              <a:rPr lang="fr-FR" sz="3600" b="1" dirty="0">
                <a:latin typeface="Times New Roman" panose="02020603050405020304" pitchFamily="18" charset="0"/>
                <a:cs typeface="Times New Roman" panose="02020603050405020304" pitchFamily="18" charset="0"/>
              </a:rPr>
              <a:t>, Écrire un scénario, 2006 </a:t>
            </a:r>
          </a:p>
          <a:p>
            <a:pPr marL="0" indent="0" algn="just">
              <a:buNone/>
            </a:pPr>
            <a:endParaRPr lang="fr-FR" sz="3600" dirty="0">
              <a:latin typeface="Times New Roman" panose="02020603050405020304" pitchFamily="18" charset="0"/>
              <a:cs typeface="Times New Roman" panose="02020603050405020304" pitchFamily="18" charset="0"/>
            </a:endParaRPr>
          </a:p>
          <a:p>
            <a:pPr marL="0" indent="0" algn="just">
              <a:buNone/>
            </a:pP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1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FA805CB-75F2-5D4A-850D-C5BFE2A712C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FC3281-4215-C748-A587-4FE77CC3180D}"/>
              </a:ext>
            </a:extLst>
          </p:cNvPr>
          <p:cNvSpPr>
            <a:spLocks noGrp="1"/>
          </p:cNvSpPr>
          <p:nvPr>
            <p:ph idx="1"/>
          </p:nvPr>
        </p:nvSpPr>
        <p:spPr/>
        <p:txBody>
          <a:bodyPr>
            <a:normAutofit/>
          </a:bodyPr>
          <a:lstStyle/>
          <a:p>
            <a:pPr marL="0" indent="0">
              <a:buNone/>
            </a:pPr>
            <a:r>
              <a:rPr lang="fr-FR" dirty="0">
                <a:latin typeface="Times New Roman" panose="02020603050405020304" pitchFamily="18" charset="0"/>
                <a:cs typeface="Times New Roman" panose="02020603050405020304" pitchFamily="18" charset="0"/>
              </a:rPr>
              <a:t>« Une fois que vous avez mis les personnages qu’il faut dans une situation intéressante, tout ce qu’ils disent devient intéressant ». </a:t>
            </a:r>
          </a:p>
          <a:p>
            <a:pPr marL="0" indent="0">
              <a:buNone/>
            </a:pPr>
            <a:r>
              <a:rPr lang="fr-FR" b="1" dirty="0">
                <a:latin typeface="Times New Roman" panose="02020603050405020304" pitchFamily="18" charset="0"/>
                <a:cs typeface="Times New Roman" panose="02020603050405020304" pitchFamily="18" charset="0"/>
              </a:rPr>
              <a:t>Paul </a:t>
            </a:r>
            <a:r>
              <a:rPr lang="fr-FR" b="1" dirty="0" err="1">
                <a:latin typeface="Times New Roman" panose="02020603050405020304" pitchFamily="18" charset="0"/>
                <a:cs typeface="Times New Roman" panose="02020603050405020304" pitchFamily="18" charset="0"/>
              </a:rPr>
              <a:t>Schrader</a:t>
            </a:r>
            <a:r>
              <a:rPr lang="fr-FR" b="1" dirty="0">
                <a:latin typeface="Times New Roman" panose="02020603050405020304" pitchFamily="18" charset="0"/>
                <a:cs typeface="Times New Roman" panose="02020603050405020304" pitchFamily="18" charset="0"/>
              </a:rPr>
              <a:t> </a:t>
            </a:r>
            <a:r>
              <a:rPr lang="fr-FR" b="1" i="1" dirty="0">
                <a:latin typeface="Times New Roman" panose="02020603050405020304" pitchFamily="18" charset="0"/>
                <a:cs typeface="Times New Roman" panose="02020603050405020304" pitchFamily="18" charset="0"/>
              </a:rPr>
              <a:t>Cinématographe </a:t>
            </a:r>
            <a:r>
              <a:rPr lang="fr-FR" b="1" dirty="0">
                <a:latin typeface="Times New Roman" panose="02020603050405020304" pitchFamily="18" charset="0"/>
                <a:cs typeface="Times New Roman" panose="02020603050405020304" pitchFamily="18" charset="0"/>
              </a:rPr>
              <a:t>(n°53)</a:t>
            </a:r>
          </a:p>
        </p:txBody>
      </p:sp>
    </p:spTree>
    <p:extLst>
      <p:ext uri="{BB962C8B-B14F-4D97-AF65-F5344CB8AC3E}">
        <p14:creationId xmlns:p14="http://schemas.microsoft.com/office/powerpoint/2010/main" val="265631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23A9D1-C2FB-8D45-BEF8-5ECDA3E74A4A}"/>
              </a:ext>
            </a:extLst>
          </p:cNvPr>
          <p:cNvSpPr>
            <a:spLocks noGrp="1"/>
          </p:cNvSpPr>
          <p:nvPr>
            <p:ph type="title"/>
          </p:nvPr>
        </p:nvSpPr>
        <p:spPr>
          <a:xfrm>
            <a:off x="411480" y="361188"/>
            <a:ext cx="4485861" cy="1284732"/>
          </a:xfrm>
        </p:spPr>
        <p:txBody>
          <a:bodyPr anchor="b">
            <a:normAutofit fontScale="90000"/>
          </a:bodyPr>
          <a:lstStyle/>
          <a:p>
            <a:r>
              <a:rPr lang="fr-FR" sz="2800" b="1" dirty="0">
                <a:solidFill>
                  <a:srgbClr val="FF0000"/>
                </a:solidFill>
                <a:latin typeface="Times New Roman" panose="02020603050405020304" pitchFamily="18" charset="0"/>
                <a:cs typeface="Times New Roman" panose="02020603050405020304" pitchFamily="18" charset="0"/>
              </a:rPr>
              <a:t>Les Parapluies de Cherbourg de Jacques Demy</a:t>
            </a:r>
            <a:br>
              <a:rPr lang="fr-FR" sz="2400" dirty="0"/>
            </a:br>
            <a:endParaRPr lang="fr-FR" sz="2400" dirty="0"/>
          </a:p>
        </p:txBody>
      </p:sp>
      <p:sp>
        <p:nvSpPr>
          <p:cNvPr id="6"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E3553DC3-6B62-954B-9920-C51C9790AD7F}"/>
              </a:ext>
            </a:extLst>
          </p:cNvPr>
          <p:cNvSpPr>
            <a:spLocks noGrp="1"/>
          </p:cNvSpPr>
          <p:nvPr>
            <p:ph idx="1"/>
          </p:nvPr>
        </p:nvSpPr>
        <p:spPr>
          <a:xfrm>
            <a:off x="411479" y="1415959"/>
            <a:ext cx="4498848" cy="4856825"/>
          </a:xfrm>
        </p:spPr>
        <p:txBody>
          <a:bodyPr anchor="t">
            <a:normAutofit fontScale="92500" lnSpcReduction="10000"/>
          </a:bodyPr>
          <a:lstStyle/>
          <a:p>
            <a:pPr marL="0" indent="0">
              <a:spcAft>
                <a:spcPts val="600"/>
              </a:spcAft>
              <a:buNone/>
            </a:pPr>
            <a:endParaRPr lang="en-US" sz="2000" dirty="0">
              <a:latin typeface="Times New Roman" panose="02020603050405020304" pitchFamily="18" charset="0"/>
              <a:cs typeface="Times New Roman" panose="02020603050405020304" pitchFamily="18" charset="0"/>
            </a:endParaRPr>
          </a:p>
          <a:p>
            <a:pPr marL="0" indent="0">
              <a:spcAft>
                <a:spcPts val="600"/>
              </a:spcAft>
              <a:buNone/>
            </a:pPr>
            <a:r>
              <a:rPr lang="en-US" sz="2400" dirty="0">
                <a:latin typeface="Times New Roman" panose="02020603050405020304" pitchFamily="18" charset="0"/>
                <a:cs typeface="Times New Roman" panose="02020603050405020304" pitchFamily="18" charset="0"/>
              </a:rPr>
              <a:t>Geneviève. Il fait </a:t>
            </a:r>
            <a:r>
              <a:rPr lang="en-US" sz="2400" dirty="0" err="1">
                <a:latin typeface="Times New Roman" panose="02020603050405020304" pitchFamily="18" charset="0"/>
                <a:cs typeface="Times New Roman" panose="02020603050405020304" pitchFamily="18" charset="0"/>
              </a:rPr>
              <a:t>meilleur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ici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J’ai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été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chercher</a:t>
            </a:r>
            <a:r>
              <a:rPr lang="en-US" sz="2400" dirty="0">
                <a:latin typeface="Times New Roman" panose="02020603050405020304" pitchFamily="18" charset="0"/>
                <a:cs typeface="Times New Roman" panose="02020603050405020304" pitchFamily="18" charset="0"/>
              </a:rPr>
              <a:t> la petite chez ma belle-</a:t>
            </a:r>
            <a:r>
              <a:rPr lang="en-US" sz="2400" dirty="0" err="1">
                <a:latin typeface="Times New Roman" panose="02020603050405020304" pitchFamily="18" charset="0"/>
                <a:cs typeface="Times New Roman" panose="02020603050405020304" pitchFamily="18" charset="0"/>
              </a:rPr>
              <a:t>mère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Anjou.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(Le </a:t>
            </a:r>
            <a:r>
              <a:rPr lang="en-US" sz="2400" i="1" dirty="0" err="1">
                <a:latin typeface="Times New Roman" panose="02020603050405020304" pitchFamily="18" charset="0"/>
                <a:cs typeface="Times New Roman" panose="02020603050405020304" pitchFamily="18" charset="0"/>
              </a:rPr>
              <a:t>pompiste</a:t>
            </a:r>
            <a:r>
              <a:rPr lang="en-US" sz="2400" i="1" dirty="0">
                <a:latin typeface="Times New Roman" panose="02020603050405020304" pitchFamily="18" charset="0"/>
                <a:cs typeface="Times New Roman" panose="02020603050405020304" pitchFamily="18" charset="0"/>
              </a:rPr>
              <a:t> arrive)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Pompiste</a:t>
            </a:r>
            <a:r>
              <a:rPr lang="en-US" sz="2400" dirty="0">
                <a:latin typeface="Times New Roman" panose="02020603050405020304" pitchFamily="18" charset="0"/>
                <a:cs typeface="Times New Roman" panose="02020603050405020304" pitchFamily="18" charset="0"/>
              </a:rPr>
              <a:t>. Est-</a:t>
            </a:r>
            <a:r>
              <a:rPr lang="en-US" sz="2400" dirty="0" err="1">
                <a:latin typeface="Times New Roman" panose="02020603050405020304" pitchFamily="18" charset="0"/>
                <a:cs typeface="Times New Roman" panose="02020603050405020304" pitchFamily="18" charset="0"/>
              </a:rPr>
              <a:t>ce</a:t>
            </a:r>
            <a:r>
              <a:rPr lang="en-US" sz="2400" dirty="0">
                <a:latin typeface="Times New Roman" panose="02020603050405020304" pitchFamily="18" charset="0"/>
                <a:cs typeface="Times New Roman" panose="02020603050405020304" pitchFamily="18" charset="0"/>
              </a:rPr>
              <a:t> que je </a:t>
            </a:r>
            <a:r>
              <a:rPr lang="en-US" sz="2400" dirty="0" err="1">
                <a:latin typeface="Times New Roman" panose="02020603050405020304" pitchFamily="18" charset="0"/>
                <a:cs typeface="Times New Roman" panose="02020603050405020304" pitchFamily="18" charset="0"/>
              </a:rPr>
              <a:t>fais</a:t>
            </a:r>
            <a:r>
              <a:rPr lang="en-US" sz="2400" dirty="0">
                <a:latin typeface="Times New Roman" panose="02020603050405020304" pitchFamily="18" charset="0"/>
                <a:cs typeface="Times New Roman" panose="02020603050405020304" pitchFamily="18" charset="0"/>
              </a:rPr>
              <a:t> le </a:t>
            </a:r>
            <a:r>
              <a:rPr lang="en-US" sz="2400" dirty="0" err="1">
                <a:latin typeface="Times New Roman" panose="02020603050405020304" pitchFamily="18" charset="0"/>
                <a:cs typeface="Times New Roman" panose="02020603050405020304" pitchFamily="18" charset="0"/>
              </a:rPr>
              <a:t>plein</a:t>
            </a:r>
            <a:r>
              <a:rPr lang="en-US" sz="2400" dirty="0">
                <a:latin typeface="Times New Roman" panose="02020603050405020304" pitchFamily="18" charset="0"/>
                <a:cs typeface="Times New Roman" panose="02020603050405020304" pitchFamily="18" charset="0"/>
              </a:rPr>
              <a:t> pour madame ?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Guy. Geneviève ?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Geneviève. </a:t>
            </a:r>
            <a:r>
              <a:rPr lang="en-US" sz="2400" dirty="0" err="1">
                <a:latin typeface="Times New Roman" panose="02020603050405020304" pitchFamily="18" charset="0"/>
                <a:cs typeface="Times New Roman" panose="02020603050405020304" pitchFamily="18" charset="0"/>
              </a:rPr>
              <a:t>Oui</a:t>
            </a:r>
            <a:r>
              <a:rPr lang="en-US" sz="2400" dirty="0">
                <a:latin typeface="Times New Roman" panose="02020603050405020304" pitchFamily="18" charset="0"/>
                <a:cs typeface="Times New Roman" panose="02020603050405020304" pitchFamily="18" charset="0"/>
              </a:rPr>
              <a:t>, le </a:t>
            </a:r>
            <a:r>
              <a:rPr lang="en-US" sz="2400" dirty="0" err="1">
                <a:latin typeface="Times New Roman" panose="02020603050405020304" pitchFamily="18" charset="0"/>
                <a:cs typeface="Times New Roman" panose="02020603050405020304" pitchFamily="18" charset="0"/>
              </a:rPr>
              <a:t>plein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Le </a:t>
            </a:r>
            <a:r>
              <a:rPr lang="en-US" sz="2400" dirty="0" err="1">
                <a:latin typeface="Times New Roman" panose="02020603050405020304" pitchFamily="18" charset="0"/>
                <a:cs typeface="Times New Roman" panose="02020603050405020304" pitchFamily="18" charset="0"/>
              </a:rPr>
              <a:t>pompiste</a:t>
            </a:r>
            <a:r>
              <a:rPr lang="en-US" sz="2400" dirty="0">
                <a:latin typeface="Times New Roman" panose="02020603050405020304" pitchFamily="18" charset="0"/>
                <a:cs typeface="Times New Roman" panose="02020603050405020304" pitchFamily="18" charset="0"/>
              </a:rPr>
              <a:t>. Super </a:t>
            </a:r>
            <a:r>
              <a:rPr lang="en-US" sz="2400" dirty="0" err="1">
                <a:latin typeface="Times New Roman" panose="02020603050405020304" pitchFamily="18" charset="0"/>
                <a:cs typeface="Times New Roman" panose="02020603050405020304" pitchFamily="18" charset="0"/>
              </a:rPr>
              <a:t>ou</a:t>
            </a:r>
            <a:r>
              <a:rPr lang="en-US" sz="2400" dirty="0">
                <a:latin typeface="Times New Roman" panose="02020603050405020304" pitchFamily="18" charset="0"/>
                <a:cs typeface="Times New Roman" panose="02020603050405020304" pitchFamily="18" charset="0"/>
              </a:rPr>
              <a:t> ordinaire ?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Geneviève. </a:t>
            </a:r>
            <a:r>
              <a:rPr lang="en-US" sz="2400" dirty="0" err="1">
                <a:latin typeface="Times New Roman" panose="02020603050405020304" pitchFamily="18" charset="0"/>
                <a:cs typeface="Times New Roman" panose="02020603050405020304" pitchFamily="18" charset="0"/>
              </a:rPr>
              <a:t>Peu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importe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Le </a:t>
            </a:r>
            <a:r>
              <a:rPr lang="en-US" sz="2400" dirty="0" err="1">
                <a:latin typeface="Times New Roman" panose="02020603050405020304" pitchFamily="18" charset="0"/>
                <a:cs typeface="Times New Roman" panose="02020603050405020304" pitchFamily="18" charset="0"/>
              </a:rPr>
              <a:t>pompiste</a:t>
            </a:r>
            <a:r>
              <a:rPr lang="en-US" sz="2400" dirty="0">
                <a:latin typeface="Times New Roman" panose="02020603050405020304" pitchFamily="18" charset="0"/>
                <a:cs typeface="Times New Roman" panose="02020603050405020304" pitchFamily="18" charset="0"/>
              </a:rPr>
              <a:t>. Ben, </a:t>
            </a:r>
            <a:r>
              <a:rPr lang="en-US" sz="2400" dirty="0" err="1">
                <a:latin typeface="Times New Roman" panose="02020603050405020304" pitchFamily="18" charset="0"/>
                <a:cs typeface="Times New Roman" panose="02020603050405020304" pitchFamily="18" charset="0"/>
              </a:rPr>
              <a:t>c’est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voulez</a:t>
            </a:r>
            <a:r>
              <a:rPr lang="en-US" sz="2400" dirty="0">
                <a:latin typeface="Times New Roman" panose="02020603050405020304" pitchFamily="18" charset="0"/>
                <a:cs typeface="Times New Roman" panose="02020603050405020304" pitchFamily="18" charset="0"/>
              </a:rPr>
              <a:t>. Super ?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Geneviève. </a:t>
            </a:r>
            <a:r>
              <a:rPr lang="en-US" sz="2400" dirty="0" err="1">
                <a:latin typeface="Times New Roman" panose="02020603050405020304" pitchFamily="18" charset="0"/>
                <a:cs typeface="Times New Roman" panose="02020603050405020304" pitchFamily="18" charset="0"/>
              </a:rPr>
              <a:t>Oui</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(Le </a:t>
            </a:r>
            <a:r>
              <a:rPr lang="en-US" sz="2400" i="1" dirty="0" err="1">
                <a:latin typeface="Times New Roman" panose="02020603050405020304" pitchFamily="18" charset="0"/>
                <a:cs typeface="Times New Roman" panose="02020603050405020304" pitchFamily="18" charset="0"/>
              </a:rPr>
              <a:t>pompiste</a:t>
            </a:r>
            <a:r>
              <a:rPr lang="en-US" sz="2400" i="1" dirty="0">
                <a:latin typeface="Times New Roman" panose="02020603050405020304" pitchFamily="18" charset="0"/>
                <a:cs typeface="Times New Roman" panose="02020603050405020304" pitchFamily="18" charset="0"/>
              </a:rPr>
              <a:t> sort) </a:t>
            </a:r>
            <a:br>
              <a:rPr lang="en-US" sz="2400" i="1" dirty="0">
                <a:latin typeface="Times New Roman" panose="02020603050405020304" pitchFamily="18" charset="0"/>
                <a:cs typeface="Times New Roman" panose="02020603050405020304" pitchFamily="18" charset="0"/>
              </a:rPr>
            </a:br>
            <a:endParaRPr lang="fr-FR" sz="2400" dirty="0"/>
          </a:p>
        </p:txBody>
      </p:sp>
      <p:pic>
        <p:nvPicPr>
          <p:cNvPr id="4" name="Espace réservé du contenu 4" descr="Une image contenant personne, homme, femme, debout&#10;&#10;Description générée automatiquement">
            <a:extLst>
              <a:ext uri="{FF2B5EF4-FFF2-40B4-BE49-F238E27FC236}">
                <a16:creationId xmlns:a16="http://schemas.microsoft.com/office/drawing/2014/main" id="{B442009E-6704-494A-AB7B-073059E62A33}"/>
              </a:ext>
            </a:extLst>
          </p:cNvPr>
          <p:cNvPicPr>
            <a:picLocks noChangeAspect="1"/>
          </p:cNvPicPr>
          <p:nvPr/>
        </p:nvPicPr>
        <p:blipFill rotWithShape="1">
          <a:blip r:embed="rId2"/>
          <a:srcRect l="25597" r="15318"/>
          <a:stretch/>
        </p:blipFill>
        <p:spPr>
          <a:xfrm>
            <a:off x="5308052" y="10"/>
            <a:ext cx="6883948"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00892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45393-9825-F041-9E49-17309B791481}"/>
              </a:ext>
            </a:extLst>
          </p:cNvPr>
          <p:cNvSpPr>
            <a:spLocks noGrp="1"/>
          </p:cNvSpPr>
          <p:nvPr>
            <p:ph type="title"/>
          </p:nvPr>
        </p:nvSpPr>
        <p:spPr>
          <a:xfrm>
            <a:off x="838200" y="365126"/>
            <a:ext cx="10515600" cy="315912"/>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E01A49E5-102B-5F42-9C1B-C8B09E215439}"/>
              </a:ext>
            </a:extLst>
          </p:cNvPr>
          <p:cNvSpPr>
            <a:spLocks noGrp="1"/>
          </p:cNvSpPr>
          <p:nvPr>
            <p:ph idx="1"/>
          </p:nvPr>
        </p:nvSpPr>
        <p:spPr>
          <a:xfrm>
            <a:off x="838200" y="579862"/>
            <a:ext cx="10515600" cy="5597101"/>
          </a:xfrm>
        </p:spPr>
        <p:txBody>
          <a:bodyPr>
            <a:normAutofit fontScale="92500" lnSpcReduction="10000"/>
          </a:bodyPr>
          <a:lstStyle/>
          <a:p>
            <a:pPr marL="0" indent="0">
              <a:buNone/>
            </a:pPr>
            <a:r>
              <a:rPr lang="fr-FR" b="1" i="1" dirty="0">
                <a:latin typeface="Times New Roman" panose="02020603050405020304" pitchFamily="18" charset="0"/>
                <a:cs typeface="Times New Roman" panose="02020603050405020304" pitchFamily="18" charset="0"/>
              </a:rPr>
              <a:t>Le jour se lève </a:t>
            </a:r>
            <a:r>
              <a:rPr lang="fr-FR" dirty="0">
                <a:latin typeface="Times New Roman" panose="02020603050405020304" pitchFamily="18" charset="0"/>
                <a:cs typeface="Times New Roman" panose="02020603050405020304" pitchFamily="18" charset="0"/>
              </a:rPr>
              <a:t>de Marcel Carné </a:t>
            </a:r>
          </a:p>
          <a:p>
            <a:pPr marL="0" indent="0">
              <a:buNone/>
            </a:pPr>
            <a:endParaRPr lang="fr-FR" dirty="0">
              <a:latin typeface="Times New Roman" panose="02020603050405020304" pitchFamily="18" charset="0"/>
              <a:cs typeface="Times New Roman" panose="02020603050405020304" pitchFamily="18" charset="0"/>
              <a:sym typeface="Wingdings" pitchFamily="2" charset="2"/>
            </a:endParaRPr>
          </a:p>
          <a:p>
            <a:pPr marL="0" indent="0">
              <a:buNone/>
            </a:pPr>
            <a:r>
              <a:rPr lang="fr-FR" dirty="0">
                <a:latin typeface="Times New Roman" panose="02020603050405020304" pitchFamily="18" charset="0"/>
                <a:cs typeface="Times New Roman" panose="02020603050405020304" pitchFamily="18" charset="0"/>
                <a:sym typeface="Wingdings" pitchFamily="2" charset="2"/>
              </a:rPr>
              <a:t>François. T’es seule ?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Elle. Imbécile. Naturellement j’suis seule, puisque tu m’laisses toujours toute seule.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François. Ah aujourd’hui, c’est dimanche, le bureau des pleurs est fermé, non ? </a:t>
            </a:r>
            <a:r>
              <a:rPr lang="fr-FR" i="1" dirty="0">
                <a:latin typeface="Times New Roman" panose="02020603050405020304" pitchFamily="18" charset="0"/>
                <a:cs typeface="Times New Roman" panose="02020603050405020304" pitchFamily="18" charset="0"/>
                <a:sym typeface="Wingdings" pitchFamily="2" charset="2"/>
              </a:rPr>
              <a:t>(Il entrouvre le rideau de la douche)</a:t>
            </a:r>
            <a:r>
              <a:rPr lang="fr-FR" dirty="0">
                <a:latin typeface="Times New Roman" panose="02020603050405020304" pitchFamily="18" charset="0"/>
                <a:cs typeface="Times New Roman" panose="02020603050405020304" pitchFamily="18" charset="0"/>
                <a:sym typeface="Wingdings" pitchFamily="2" charset="2"/>
              </a:rPr>
              <a:t>. Fais voir ? T’es belle comme ça, tu sais. On dirait la vérité qui sort du puits.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Elle. La vérité. Tu ferais mieux de te taire. Si j’te disais à toi tes quatre vérités…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François. Ah non. Pas ce matin. C’matin, j’suis pas curieux. J’suis amoureux.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Elle. Amoureux. Qu’est-ce qu’il ne faut pas entendre… Quand je pense que ça fait deux mois que j’moisis ici. Et pour quoi ? Pour qui ? Pour une brute pareille… </a:t>
            </a:r>
          </a:p>
        </p:txBody>
      </p:sp>
    </p:spTree>
    <p:extLst>
      <p:ext uri="{BB962C8B-B14F-4D97-AF65-F5344CB8AC3E}">
        <p14:creationId xmlns:p14="http://schemas.microsoft.com/office/powerpoint/2010/main" val="2885702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7A6EB-80BB-5D4F-8B1D-AB0CFC6B1DDF}"/>
              </a:ext>
            </a:extLst>
          </p:cNvPr>
          <p:cNvSpPr>
            <a:spLocks noGrp="1"/>
          </p:cNvSpPr>
          <p:nvPr>
            <p:ph type="title"/>
          </p:nvPr>
        </p:nvSpPr>
        <p:spPr>
          <a:xfrm>
            <a:off x="886968" y="1252728"/>
            <a:ext cx="3493008" cy="4352544"/>
          </a:xfrm>
        </p:spPr>
        <p:txBody>
          <a:bodyPr>
            <a:normAutofit/>
          </a:bodyPr>
          <a:lstStyle/>
          <a:p>
            <a:pPr algn="r"/>
            <a:r>
              <a:rPr lang="fr-FR" b="1" dirty="0">
                <a:solidFill>
                  <a:srgbClr val="FF0000"/>
                </a:solidFill>
                <a:latin typeface="Times New Roman" panose="02020603050405020304" pitchFamily="18" charset="0"/>
                <a:cs typeface="Times New Roman" panose="02020603050405020304" pitchFamily="18" charset="0"/>
              </a:rPr>
              <a:t>Le dialogue -contrepoint </a:t>
            </a:r>
          </a:p>
        </p:txBody>
      </p:sp>
      <p:sp>
        <p:nvSpPr>
          <p:cNvPr id="37"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AFE9BB7E-D40F-D842-B8C9-8AF0C3133BF8}"/>
              </a:ext>
            </a:extLst>
          </p:cNvPr>
          <p:cNvSpPr>
            <a:spLocks noGrp="1"/>
          </p:cNvSpPr>
          <p:nvPr>
            <p:ph idx="1"/>
          </p:nvPr>
        </p:nvSpPr>
        <p:spPr>
          <a:xfrm>
            <a:off x="5020056" y="811022"/>
            <a:ext cx="5724144" cy="5248656"/>
          </a:xfrm>
        </p:spPr>
        <p:txBody>
          <a:bodyPr anchor="ctr">
            <a:normAutofit/>
          </a:bodyPr>
          <a:lstStyle/>
          <a:p>
            <a:pPr marL="0" indent="0" algn="just">
              <a:buNone/>
            </a:pPr>
            <a:r>
              <a:rPr lang="fr-FR" dirty="0">
                <a:latin typeface="Times New Roman" panose="02020603050405020304" pitchFamily="18" charset="0"/>
                <a:cs typeface="Times New Roman" panose="02020603050405020304" pitchFamily="18" charset="0"/>
              </a:rPr>
              <a:t>« Le dialogue peut ne pas être un commentaire de la situation vécue, mais porter sur autre chose, dans un effet de contrepoint. C’est le procédé du dialogue indirect, dont l’indifférence à la scène en cours fait toute la force (dialogue banal et tranquille dans une scène dramatique) ». </a:t>
            </a:r>
          </a:p>
          <a:p>
            <a:pPr marL="0" indent="0" algn="just">
              <a:buNone/>
            </a:pPr>
            <a:r>
              <a:rPr lang="fr-FR" b="1" dirty="0">
                <a:latin typeface="Times New Roman" panose="02020603050405020304" pitchFamily="18" charset="0"/>
                <a:cs typeface="Times New Roman" panose="02020603050405020304" pitchFamily="18" charset="0"/>
              </a:rPr>
              <a:t>Michel </a:t>
            </a:r>
            <a:r>
              <a:rPr lang="fr-FR" b="1" dirty="0" err="1">
                <a:latin typeface="Times New Roman" panose="02020603050405020304" pitchFamily="18" charset="0"/>
                <a:cs typeface="Times New Roman" panose="02020603050405020304" pitchFamily="18" charset="0"/>
              </a:rPr>
              <a:t>Chion</a:t>
            </a:r>
            <a:r>
              <a:rPr lang="fr-FR" b="1" dirty="0">
                <a:latin typeface="Times New Roman" panose="02020603050405020304" pitchFamily="18" charset="0"/>
                <a:cs typeface="Times New Roman" panose="02020603050405020304" pitchFamily="18" charset="0"/>
              </a:rPr>
              <a:t>, </a:t>
            </a:r>
            <a:r>
              <a:rPr lang="fr-FR" b="1" i="1" dirty="0">
                <a:latin typeface="Times New Roman" panose="02020603050405020304" pitchFamily="18" charset="0"/>
                <a:cs typeface="Times New Roman" panose="02020603050405020304" pitchFamily="18" charset="0"/>
              </a:rPr>
              <a:t>Écrire un scénario </a:t>
            </a:r>
            <a:r>
              <a:rPr lang="fr-FR" b="1" dirty="0">
                <a:latin typeface="Times New Roman" panose="02020603050405020304" pitchFamily="18" charset="0"/>
                <a:cs typeface="Times New Roman" panose="02020603050405020304" pitchFamily="18" charset="0"/>
              </a:rPr>
              <a:t>(2006) </a:t>
            </a:r>
          </a:p>
        </p:txBody>
      </p:sp>
    </p:spTree>
    <p:extLst>
      <p:ext uri="{BB962C8B-B14F-4D97-AF65-F5344CB8AC3E}">
        <p14:creationId xmlns:p14="http://schemas.microsoft.com/office/powerpoint/2010/main" val="15907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615B-7206-3A47-9053-F892D7B0D5BC}"/>
              </a:ext>
            </a:extLst>
          </p:cNvPr>
          <p:cNvSpPr>
            <a:spLocks noGrp="1"/>
          </p:cNvSpPr>
          <p:nvPr>
            <p:ph type="title"/>
          </p:nvPr>
        </p:nvSpPr>
        <p:spPr/>
        <p:txBody>
          <a:bodyPr/>
          <a:lstStyle/>
          <a:p>
            <a:r>
              <a:rPr lang="fr-FR" dirty="0">
                <a:solidFill>
                  <a:srgbClr val="FF0000"/>
                </a:solidFill>
                <a:latin typeface="Times New Roman" panose="02020603050405020304" pitchFamily="18" charset="0"/>
                <a:cs typeface="Times New Roman" panose="02020603050405020304" pitchFamily="18" charset="0"/>
                <a:sym typeface="Wingdings" pitchFamily="2" charset="2"/>
              </a:rPr>
              <a:t> Les scènes amoureuses </a:t>
            </a:r>
            <a:endParaRPr lang="fr-FR"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C0400E2F-854C-9545-86F4-D5A5AC2C3195}"/>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Lisa embrasse langoureusement Jeff. </a:t>
            </a:r>
          </a:p>
          <a:p>
            <a:pPr marL="0" indent="0">
              <a:buNone/>
            </a:pPr>
            <a:r>
              <a:rPr lang="fr-FR" dirty="0">
                <a:latin typeface="Times New Roman" panose="02020603050405020304" pitchFamily="18" charset="0"/>
                <a:cs typeface="Times New Roman" panose="02020603050405020304" pitchFamily="18" charset="0"/>
              </a:rPr>
              <a:t>Lisa. Comment va votre jambe ? </a:t>
            </a:r>
          </a:p>
          <a:p>
            <a:pPr marL="0" indent="0">
              <a:buNone/>
            </a:pPr>
            <a:r>
              <a:rPr lang="fr-FR" dirty="0">
                <a:latin typeface="Times New Roman" panose="02020603050405020304" pitchFamily="18" charset="0"/>
                <a:cs typeface="Times New Roman" panose="02020603050405020304" pitchFamily="18" charset="0"/>
              </a:rPr>
              <a:t>Jeff. Ça fait un peu mal. </a:t>
            </a:r>
          </a:p>
          <a:p>
            <a:pPr marL="0" indent="0">
              <a:buNone/>
            </a:pPr>
            <a:r>
              <a:rPr lang="fr-FR" dirty="0">
                <a:latin typeface="Times New Roman" panose="02020603050405020304" pitchFamily="18" charset="0"/>
                <a:cs typeface="Times New Roman" panose="02020603050405020304" pitchFamily="18" charset="0"/>
              </a:rPr>
              <a:t>Lisa. Et votre estomac ? </a:t>
            </a:r>
            <a:r>
              <a:rPr lang="fr-FR" i="1" dirty="0">
                <a:latin typeface="Times New Roman" panose="02020603050405020304" pitchFamily="18" charset="0"/>
                <a:cs typeface="Times New Roman" panose="02020603050405020304" pitchFamily="18" charset="0"/>
              </a:rPr>
              <a:t>(tout en continuant à l’embrasser) </a:t>
            </a:r>
          </a:p>
          <a:p>
            <a:pPr marL="0" indent="0">
              <a:buNone/>
            </a:pPr>
            <a:r>
              <a:rPr lang="fr-FR" dirty="0">
                <a:latin typeface="Times New Roman" panose="02020603050405020304" pitchFamily="18" charset="0"/>
                <a:cs typeface="Times New Roman" panose="02020603050405020304" pitchFamily="18" charset="0"/>
              </a:rPr>
              <a:t>Jeff. Vide comme un ballon de foot. </a:t>
            </a:r>
          </a:p>
          <a:p>
            <a:pPr marL="0" indent="0">
              <a:buNone/>
            </a:pPr>
            <a:r>
              <a:rPr lang="fr-FR" b="1" i="1" dirty="0">
                <a:latin typeface="Times New Roman" panose="02020603050405020304" pitchFamily="18" charset="0"/>
                <a:cs typeface="Times New Roman" panose="02020603050405020304" pitchFamily="18" charset="0"/>
              </a:rPr>
              <a:t>Fenêtres sur cour </a:t>
            </a:r>
            <a:r>
              <a:rPr lang="fr-FR" b="1" dirty="0">
                <a:latin typeface="Times New Roman" panose="02020603050405020304" pitchFamily="18" charset="0"/>
                <a:cs typeface="Times New Roman" panose="02020603050405020304" pitchFamily="18" charset="0"/>
              </a:rPr>
              <a:t>(1954) Hitchcock (1955) </a:t>
            </a:r>
          </a:p>
          <a:p>
            <a:endParaRPr lang="fr-FR" dirty="0"/>
          </a:p>
        </p:txBody>
      </p:sp>
    </p:spTree>
    <p:extLst>
      <p:ext uri="{BB962C8B-B14F-4D97-AF65-F5344CB8AC3E}">
        <p14:creationId xmlns:p14="http://schemas.microsoft.com/office/powerpoint/2010/main" val="371175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87B5EA-3601-6F4A-80B3-B63C076841D3}"/>
              </a:ext>
            </a:extLst>
          </p:cNvPr>
          <p:cNvSpPr>
            <a:spLocks noGrp="1"/>
          </p:cNvSpPr>
          <p:nvPr>
            <p:ph type="title"/>
          </p:nvPr>
        </p:nvSpPr>
        <p:spPr>
          <a:xfrm>
            <a:off x="838200" y="365125"/>
            <a:ext cx="10515600" cy="114377"/>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2F707202-1749-804F-8FD5-9C82C561D69C}"/>
              </a:ext>
            </a:extLst>
          </p:cNvPr>
          <p:cNvSpPr>
            <a:spLocks noGrp="1"/>
          </p:cNvSpPr>
          <p:nvPr>
            <p:ph idx="1"/>
          </p:nvPr>
        </p:nvSpPr>
        <p:spPr>
          <a:xfrm>
            <a:off x="838200" y="479503"/>
            <a:ext cx="10515600" cy="5486400"/>
          </a:xfrm>
        </p:spPr>
        <p:txBody>
          <a:bodyPr>
            <a:noAutofit/>
          </a:bodyPr>
          <a:lstStyle/>
          <a:p>
            <a:pPr marL="0" indent="0">
              <a:lnSpc>
                <a:spcPct val="100000"/>
              </a:lnSpc>
              <a:buNone/>
            </a:pPr>
            <a:r>
              <a:rPr lang="fr-FR" sz="2400" dirty="0">
                <a:latin typeface="Times New Roman" panose="02020603050405020304" pitchFamily="18" charset="0"/>
                <a:cs typeface="Times New Roman" panose="02020603050405020304" pitchFamily="18" charset="0"/>
              </a:rPr>
              <a:t>Hubert. Auriez-vous une épingle à nourrice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Dolorès. Non.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Une baleine de soutien gorge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Je ne porte pas de soutien gorge. J’ai une épingle à cheveux. Dépêchez-vous ! Pourquoi vous n’en portez pas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De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De soutien gorge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Parce que.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Parce que quoi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Mon corps m’appartient. Ce n’est pas le moment de parler de ça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Quel intérêt de ressembler à un homme ? Curieux.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Ça va Hubert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Oui, sauf que l’avion fonce sur les arbres.  </a:t>
            </a:r>
          </a:p>
          <a:p>
            <a:pPr marL="0" indent="0">
              <a:buNone/>
            </a:pPr>
            <a:r>
              <a:rPr lang="fr-FR" sz="2400" b="1" i="1" dirty="0">
                <a:latin typeface="Times New Roman" panose="02020603050405020304" pitchFamily="18" charset="0"/>
                <a:cs typeface="Times New Roman" panose="02020603050405020304" pitchFamily="18" charset="0"/>
              </a:rPr>
              <a:t>OSS 117 : Rio ne répond plus </a:t>
            </a:r>
            <a:r>
              <a:rPr lang="fr-FR" sz="2400" b="1" dirty="0">
                <a:latin typeface="Times New Roman" panose="02020603050405020304" pitchFamily="18" charset="0"/>
                <a:cs typeface="Times New Roman" panose="02020603050405020304" pitchFamily="18" charset="0"/>
              </a:rPr>
              <a:t>de Michel Hazanavicius (2008) </a:t>
            </a:r>
            <a:r>
              <a:rPr lang="fr-FR" sz="2400" dirty="0">
                <a:latin typeface="Times New Roman" panose="02020603050405020304" pitchFamily="18" charset="0"/>
                <a:cs typeface="Times New Roman" panose="02020603050405020304" pitchFamily="18" charset="0"/>
              </a:rPr>
              <a:t>		</a:t>
            </a:r>
          </a:p>
          <a:p>
            <a:pPr marL="0" indent="0">
              <a:buNone/>
            </a:pPr>
            <a:endParaRPr lang="fr-FR" sz="2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OSS 117 </a:t>
            </a:r>
          </a:p>
        </p:txBody>
      </p:sp>
    </p:spTree>
    <p:extLst>
      <p:ext uri="{BB962C8B-B14F-4D97-AF65-F5344CB8AC3E}">
        <p14:creationId xmlns:p14="http://schemas.microsoft.com/office/powerpoint/2010/main" val="203788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CFE70-6432-F54D-B648-49D6D7C5398A}"/>
              </a:ext>
            </a:extLst>
          </p:cNvPr>
          <p:cNvSpPr>
            <a:spLocks noGrp="1"/>
          </p:cNvSpPr>
          <p:nvPr>
            <p:ph type="title"/>
          </p:nvPr>
        </p:nvSpPr>
        <p:spPr/>
        <p:txBody>
          <a:bodyPr/>
          <a:lstStyle/>
          <a:p>
            <a:r>
              <a:rPr lang="fr-FR" b="1" dirty="0">
                <a:solidFill>
                  <a:srgbClr val="FF0000"/>
                </a:solidFill>
                <a:latin typeface="Times New Roman" panose="02020603050405020304" pitchFamily="18" charset="0"/>
                <a:cs typeface="Times New Roman" panose="02020603050405020304" pitchFamily="18" charset="0"/>
              </a:rPr>
              <a:t>Le sous-texte </a:t>
            </a:r>
          </a:p>
        </p:txBody>
      </p:sp>
      <p:sp>
        <p:nvSpPr>
          <p:cNvPr id="3" name="Espace réservé du contenu 2">
            <a:extLst>
              <a:ext uri="{FF2B5EF4-FFF2-40B4-BE49-F238E27FC236}">
                <a16:creationId xmlns:a16="http://schemas.microsoft.com/office/drawing/2014/main" id="{DFB7F232-2FAF-314A-A0D4-813162FDBD30}"/>
              </a:ext>
            </a:extLst>
          </p:cNvPr>
          <p:cNvSpPr>
            <a:spLocks noGrp="1"/>
          </p:cNvSpPr>
          <p:nvPr>
            <p:ph idx="1"/>
          </p:nvPr>
        </p:nvSpPr>
        <p:spPr/>
        <p:txBody>
          <a:bodyPr/>
          <a:lstStyle/>
          <a:p>
            <a:pPr marL="0" indent="0" algn="just">
              <a:buNone/>
            </a:pPr>
            <a:r>
              <a:rPr lang="fr-FR" sz="3200" dirty="0">
                <a:latin typeface="Times New Roman" panose="02020603050405020304" pitchFamily="18" charset="0"/>
                <a:cs typeface="Times New Roman" panose="02020603050405020304" pitchFamily="18" charset="0"/>
              </a:rPr>
              <a:t>Et là le type, il s’est pas dégonflé, il a dit à la fille : « c’est de l’argent volé, je suis un voyou, mais je t’aime ». Et ce que je trouve de formidable, c’est que la fille l’a pas laissé tomber. Elle lui a dit : « moi aussi je t’aime bien ». Ils sont montés ensemble à Paris et on les a pincés alors qu’ils cambriolaient des villas. Elle faisait le guet, c’est gentil de sa part ! </a:t>
            </a:r>
          </a:p>
          <a:p>
            <a:pPr marL="0" indent="0" algn="just">
              <a:buNone/>
            </a:pPr>
            <a:r>
              <a:rPr lang="fr-FR" sz="3200" b="1" i="1" dirty="0">
                <a:latin typeface="Times New Roman" panose="02020603050405020304" pitchFamily="18" charset="0"/>
                <a:cs typeface="Times New Roman" panose="02020603050405020304" pitchFamily="18" charset="0"/>
              </a:rPr>
              <a:t>À bout de souffle </a:t>
            </a:r>
            <a:r>
              <a:rPr lang="fr-FR" sz="3200" b="1" dirty="0">
                <a:latin typeface="Times New Roman" panose="02020603050405020304" pitchFamily="18" charset="0"/>
                <a:cs typeface="Times New Roman" panose="02020603050405020304" pitchFamily="18" charset="0"/>
              </a:rPr>
              <a:t>de Jean-Luc Godard (1960) </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00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2B0D88E-DABF-436B-A1C8-EB1D85C0FABC}"/>
              </a:ext>
            </a:extLst>
          </p:cNvPr>
          <p:cNvSpPr>
            <a:spLocks noGrp="1"/>
          </p:cNvSpPr>
          <p:nvPr>
            <p:ph idx="1"/>
          </p:nvPr>
        </p:nvSpPr>
        <p:spPr>
          <a:xfrm>
            <a:off x="648931" y="609600"/>
            <a:ext cx="3651466" cy="5614219"/>
          </a:xfrm>
        </p:spPr>
        <p:txBody>
          <a:bodyPr>
            <a:normAutofit/>
          </a:bodyPr>
          <a:lstStyle/>
          <a:p>
            <a:pPr marL="0" indent="0">
              <a:buNone/>
            </a:pPr>
            <a:endParaRPr lang="fr-FR" sz="1800" dirty="0"/>
          </a:p>
          <a:p>
            <a:pPr marL="0" indent="0" algn="just">
              <a:buNone/>
            </a:pPr>
            <a:r>
              <a:rPr lang="fr-FR" sz="2400" b="1" i="1" dirty="0">
                <a:latin typeface="Times New Roman" panose="02020603050405020304" pitchFamily="18" charset="0"/>
                <a:cs typeface="Times New Roman" panose="02020603050405020304" pitchFamily="18" charset="0"/>
              </a:rPr>
              <a:t>Une leçon particulière </a:t>
            </a:r>
            <a:r>
              <a:rPr lang="fr-FR" sz="2400" b="1" dirty="0">
                <a:latin typeface="Times New Roman" panose="02020603050405020304" pitchFamily="18" charset="0"/>
                <a:cs typeface="Times New Roman" panose="02020603050405020304" pitchFamily="18" charset="0"/>
              </a:rPr>
              <a:t>de Raphaël Chevènement</a:t>
            </a:r>
          </a:p>
          <a:p>
            <a:pPr marL="0" indent="0" algn="just">
              <a:buNone/>
            </a:pPr>
            <a:r>
              <a:rPr lang="fr-FR" sz="2400" dirty="0">
                <a:latin typeface="Times New Roman" panose="02020603050405020304" pitchFamily="18" charset="0"/>
                <a:cs typeface="Times New Roman" panose="02020603050405020304" pitchFamily="18" charset="0"/>
              </a:rPr>
              <a:t>Cyril, dix-sept ans, prend un cours particulier de français avec Eva, vingt-sept ans. Ils étudient un poème d’amour de Victor Hugo. </a:t>
            </a:r>
          </a:p>
          <a:p>
            <a:pPr marL="0" indent="0" algn="just">
              <a:buNone/>
            </a:pPr>
            <a:endParaRPr lang="fr-FR" sz="2400" dirty="0">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Eva. Il a 16 ans, comme toi.  Elle est plus âgée que lui.  Ils sont dans un espace clos. </a:t>
            </a:r>
          </a:p>
          <a:p>
            <a:pPr marL="0" indent="0" algn="just">
              <a:buNone/>
            </a:pPr>
            <a:r>
              <a:rPr lang="fr-FR" sz="2400" dirty="0">
                <a:latin typeface="Times New Roman" panose="02020603050405020304" pitchFamily="18" charset="0"/>
                <a:cs typeface="Times New Roman" panose="02020603050405020304" pitchFamily="18" charset="0"/>
              </a:rPr>
              <a:t>Éva. Tu ne vois pas que c’est un poème d’amour ? </a:t>
            </a:r>
          </a:p>
          <a:p>
            <a:pPr marL="0" indent="0" algn="just">
              <a:buNone/>
            </a:pPr>
            <a:endParaRPr lang="fr-FR"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1800" dirty="0"/>
          </a:p>
        </p:txBody>
      </p:sp>
      <p:pic>
        <p:nvPicPr>
          <p:cNvPr id="5" name="Espace réservé du contenu 4" descr="Une image contenant personne, intérieur, table, ordinateur&#10;&#10;Description générée automatiquement">
            <a:extLst>
              <a:ext uri="{FF2B5EF4-FFF2-40B4-BE49-F238E27FC236}">
                <a16:creationId xmlns:a16="http://schemas.microsoft.com/office/drawing/2014/main" id="{B8186D95-D57E-194C-8E68-E308D57905DC}"/>
              </a:ext>
            </a:extLst>
          </p:cNvPr>
          <p:cNvPicPr>
            <a:picLocks noChangeAspect="1"/>
          </p:cNvPicPr>
          <p:nvPr/>
        </p:nvPicPr>
        <p:blipFill rotWithShape="1">
          <a:blip r:embed="rId2"/>
          <a:srcRect l="15583" r="15583"/>
          <a:stretch/>
        </p:blipFill>
        <p:spPr>
          <a:xfrm>
            <a:off x="4639056" y="10"/>
            <a:ext cx="7552944" cy="6857990"/>
          </a:xfrm>
          <a:prstGeom prst="rect">
            <a:avLst/>
          </a:prstGeom>
          <a:effectLst/>
        </p:spPr>
      </p:pic>
    </p:spTree>
    <p:extLst>
      <p:ext uri="{BB962C8B-B14F-4D97-AF65-F5344CB8AC3E}">
        <p14:creationId xmlns:p14="http://schemas.microsoft.com/office/powerpoint/2010/main" val="17159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F678D-2E7A-6547-B250-B2024168BF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6A2743B-5DDE-4646-92BC-A6D314216A9B}"/>
              </a:ext>
            </a:extLst>
          </p:cNvPr>
          <p:cNvSpPr>
            <a:spLocks noGrp="1"/>
          </p:cNvSpPr>
          <p:nvPr>
            <p:ph idx="1"/>
          </p:nvPr>
        </p:nvSpPr>
        <p:spPr/>
        <p:txBody>
          <a:bodyPr>
            <a:normAutofit lnSpcReduction="10000"/>
          </a:bodyPr>
          <a:lstStyle/>
          <a:p>
            <a:pPr marL="0" indent="0">
              <a:buNone/>
            </a:pPr>
            <a:endParaRPr lang="fr-FR"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Albert. Écoute-moi bien ma Suzanne, ce que je vais te dire, c’est sérieux. Et puis, c’est même grave. Si on s’en sort, si la maison tient debout, et puis si un jour je peux rallumer l’enseigne qui est au-dessus de la porte… et bien je te jure de ne plus toucher à un verre. Jamais. </a:t>
            </a:r>
          </a:p>
          <a:p>
            <a:pPr marL="0" indent="0">
              <a:buNone/>
            </a:pPr>
            <a:r>
              <a:rPr lang="fr-FR" sz="3200" i="1" dirty="0">
                <a:latin typeface="Times New Roman" panose="02020603050405020304" pitchFamily="18" charset="0"/>
                <a:cs typeface="Times New Roman" panose="02020603050405020304" pitchFamily="18" charset="0"/>
              </a:rPr>
              <a:t>(Il se sert un verre de vin) </a:t>
            </a:r>
            <a:r>
              <a:rPr lang="fr-FR" sz="3200" dirty="0">
                <a:latin typeface="Times New Roman" panose="02020603050405020304" pitchFamily="18" charset="0"/>
                <a:cs typeface="Times New Roman" panose="02020603050405020304" pitchFamily="18" charset="0"/>
              </a:rPr>
              <a:t>Tiens regarde, c’est peut-être le dernier. </a:t>
            </a:r>
          </a:p>
          <a:p>
            <a:pPr marL="0" indent="0">
              <a:buNone/>
            </a:pPr>
            <a:r>
              <a:rPr lang="fr-FR" sz="3200" b="1" i="1" dirty="0">
                <a:latin typeface="Times New Roman" panose="02020603050405020304" pitchFamily="18" charset="0"/>
                <a:cs typeface="Times New Roman" panose="02020603050405020304" pitchFamily="18" charset="0"/>
              </a:rPr>
              <a:t>Un singe en hiver </a:t>
            </a:r>
            <a:r>
              <a:rPr lang="fr-FR" sz="3200" b="1" dirty="0">
                <a:latin typeface="Times New Roman" panose="02020603050405020304" pitchFamily="18" charset="0"/>
                <a:cs typeface="Times New Roman" panose="02020603050405020304" pitchFamily="18" charset="0"/>
              </a:rPr>
              <a:t>d’Henri Verneuil (1962) </a:t>
            </a:r>
          </a:p>
          <a:p>
            <a:pPr marL="0" indent="0">
              <a:buNone/>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54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1AC11-3648-7643-84A5-AFB192F5C80E}"/>
              </a:ext>
            </a:extLst>
          </p:cNvPr>
          <p:cNvSpPr>
            <a:spLocks noGrp="1"/>
          </p:cNvSpPr>
          <p:nvPr>
            <p:ph type="title"/>
          </p:nvPr>
        </p:nvSpPr>
        <p:spPr/>
        <p:txBody>
          <a:bodyPr/>
          <a:lstStyle/>
          <a:p>
            <a:r>
              <a:rPr lang="fr-FR" dirty="0"/>
              <a:t>Chaplin, des dialogues en situation </a:t>
            </a:r>
          </a:p>
        </p:txBody>
      </p:sp>
      <p:pic>
        <p:nvPicPr>
          <p:cNvPr id="5" name="Espace réservé du contenu 4">
            <a:extLst>
              <a:ext uri="{FF2B5EF4-FFF2-40B4-BE49-F238E27FC236}">
                <a16:creationId xmlns:a16="http://schemas.microsoft.com/office/drawing/2014/main" id="{CA528FC5-8A04-6B40-9018-CAFAF2E6A994}"/>
              </a:ext>
            </a:extLst>
          </p:cNvPr>
          <p:cNvPicPr>
            <a:picLocks noGrp="1" noChangeAspect="1"/>
          </p:cNvPicPr>
          <p:nvPr>
            <p:ph idx="1"/>
          </p:nvPr>
        </p:nvPicPr>
        <p:blipFill>
          <a:blip r:embed="rId2"/>
          <a:stretch>
            <a:fillRect/>
          </a:stretch>
        </p:blipFill>
        <p:spPr>
          <a:xfrm>
            <a:off x="1514475" y="1543050"/>
            <a:ext cx="8786813" cy="4633913"/>
          </a:xfrm>
        </p:spPr>
      </p:pic>
    </p:spTree>
    <p:extLst>
      <p:ext uri="{BB962C8B-B14F-4D97-AF65-F5344CB8AC3E}">
        <p14:creationId xmlns:p14="http://schemas.microsoft.com/office/powerpoint/2010/main" val="3444302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100E0-D5A1-0F4E-B94C-764FCD606584}"/>
              </a:ext>
            </a:extLst>
          </p:cNvPr>
          <p:cNvSpPr>
            <a:spLocks noGrp="1"/>
          </p:cNvSpPr>
          <p:nvPr>
            <p:ph type="title"/>
          </p:nvPr>
        </p:nvSpPr>
        <p:spPr>
          <a:xfrm>
            <a:off x="838200" y="365126"/>
            <a:ext cx="10515600" cy="77788"/>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0144B8CD-D288-2F47-9F1F-B8A04D29DEEC}"/>
              </a:ext>
            </a:extLst>
          </p:cNvPr>
          <p:cNvPicPr>
            <a:picLocks noGrp="1" noChangeAspect="1"/>
          </p:cNvPicPr>
          <p:nvPr>
            <p:ph idx="1"/>
          </p:nvPr>
        </p:nvPicPr>
        <p:blipFill>
          <a:blip r:embed="rId2"/>
          <a:stretch>
            <a:fillRect/>
          </a:stretch>
        </p:blipFill>
        <p:spPr>
          <a:xfrm>
            <a:off x="1371600" y="957263"/>
            <a:ext cx="9501188" cy="5219700"/>
          </a:xfrm>
        </p:spPr>
      </p:pic>
    </p:spTree>
    <p:extLst>
      <p:ext uri="{BB962C8B-B14F-4D97-AF65-F5344CB8AC3E}">
        <p14:creationId xmlns:p14="http://schemas.microsoft.com/office/powerpoint/2010/main" val="101266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27B34-7F42-3443-8DAB-239A4909EC12}"/>
              </a:ext>
            </a:extLst>
          </p:cNvPr>
          <p:cNvSpPr>
            <a:spLocks noGrp="1"/>
          </p:cNvSpPr>
          <p:nvPr>
            <p:ph type="title"/>
          </p:nvPr>
        </p:nvSpPr>
        <p:spPr>
          <a:xfrm>
            <a:off x="838200" y="365126"/>
            <a:ext cx="10515600" cy="315912"/>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623CCFC6-8E1B-9D45-9911-959FCBC1852C}"/>
              </a:ext>
            </a:extLst>
          </p:cNvPr>
          <p:cNvPicPr>
            <a:picLocks noGrp="1" noChangeAspect="1"/>
          </p:cNvPicPr>
          <p:nvPr>
            <p:ph idx="1"/>
          </p:nvPr>
        </p:nvPicPr>
        <p:blipFill>
          <a:blip r:embed="rId2"/>
          <a:stretch>
            <a:fillRect/>
          </a:stretch>
        </p:blipFill>
        <p:spPr>
          <a:xfrm>
            <a:off x="1485900" y="900113"/>
            <a:ext cx="9029700" cy="5276850"/>
          </a:xfrm>
        </p:spPr>
      </p:pic>
    </p:spTree>
    <p:extLst>
      <p:ext uri="{BB962C8B-B14F-4D97-AF65-F5344CB8AC3E}">
        <p14:creationId xmlns:p14="http://schemas.microsoft.com/office/powerpoint/2010/main" val="2857665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0BC12-02DB-FC44-85F7-7B57295C5E25}"/>
              </a:ext>
            </a:extLst>
          </p:cNvPr>
          <p:cNvSpPr>
            <a:spLocks noGrp="1"/>
          </p:cNvSpPr>
          <p:nvPr>
            <p:ph type="title"/>
          </p:nvPr>
        </p:nvSpPr>
        <p:spPr>
          <a:xfrm>
            <a:off x="838200" y="365126"/>
            <a:ext cx="10515600" cy="315912"/>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4F536B5E-150A-5146-A374-5CD008C3AAC6}"/>
              </a:ext>
            </a:extLst>
          </p:cNvPr>
          <p:cNvPicPr>
            <a:picLocks noGrp="1" noChangeAspect="1"/>
          </p:cNvPicPr>
          <p:nvPr>
            <p:ph idx="1"/>
          </p:nvPr>
        </p:nvPicPr>
        <p:blipFill>
          <a:blip r:embed="rId2"/>
          <a:stretch>
            <a:fillRect/>
          </a:stretch>
        </p:blipFill>
        <p:spPr>
          <a:xfrm>
            <a:off x="1548385" y="841248"/>
            <a:ext cx="9603688" cy="5335715"/>
          </a:xfrm>
        </p:spPr>
      </p:pic>
    </p:spTree>
    <p:extLst>
      <p:ext uri="{BB962C8B-B14F-4D97-AF65-F5344CB8AC3E}">
        <p14:creationId xmlns:p14="http://schemas.microsoft.com/office/powerpoint/2010/main" val="422463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ABD41-191A-1946-A335-E7E6A5382EC8}"/>
              </a:ext>
            </a:extLst>
          </p:cNvPr>
          <p:cNvSpPr>
            <a:spLocks noGrp="1"/>
          </p:cNvSpPr>
          <p:nvPr>
            <p:ph type="title"/>
          </p:nvPr>
        </p:nvSpPr>
        <p:spPr>
          <a:xfrm>
            <a:off x="838200" y="365125"/>
            <a:ext cx="10515600" cy="69773"/>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4E71431F-2F73-FD44-B9D1-B399F8BDC4F0}"/>
              </a:ext>
            </a:extLst>
          </p:cNvPr>
          <p:cNvSpPr>
            <a:spLocks noGrp="1"/>
          </p:cNvSpPr>
          <p:nvPr>
            <p:ph idx="1"/>
          </p:nvPr>
        </p:nvSpPr>
        <p:spPr>
          <a:xfrm>
            <a:off x="838200" y="825190"/>
            <a:ext cx="10515600" cy="5351773"/>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Lui. Comment une brute pareille ? Une brute gentille, non ? </a:t>
            </a:r>
          </a:p>
          <a:p>
            <a:pPr marL="0" indent="0">
              <a:buNone/>
            </a:pPr>
            <a:r>
              <a:rPr lang="fr-FR" dirty="0">
                <a:latin typeface="Times New Roman" panose="02020603050405020304" pitchFamily="18" charset="0"/>
                <a:cs typeface="Times New Roman" panose="02020603050405020304" pitchFamily="18" charset="0"/>
              </a:rPr>
              <a:t>Elle. Oui, une brute gentille… </a:t>
            </a:r>
          </a:p>
          <a:p>
            <a:pPr marL="0" indent="0">
              <a:buNone/>
            </a:pPr>
            <a:r>
              <a:rPr lang="fr-FR" dirty="0">
                <a:latin typeface="Times New Roman" panose="02020603050405020304" pitchFamily="18" charset="0"/>
                <a:cs typeface="Times New Roman" panose="02020603050405020304" pitchFamily="18" charset="0"/>
              </a:rPr>
              <a:t>François. Bah alors ? </a:t>
            </a:r>
          </a:p>
          <a:p>
            <a:pPr marL="0" indent="0">
              <a:buNone/>
            </a:pPr>
            <a:r>
              <a:rPr lang="fr-FR" dirty="0">
                <a:latin typeface="Times New Roman" panose="02020603050405020304" pitchFamily="18" charset="0"/>
                <a:cs typeface="Times New Roman" panose="02020603050405020304" pitchFamily="18" charset="0"/>
              </a:rPr>
              <a:t>Elle…Qui vient me voir comme ça, quand ça lui fait plaisir, de temps en temps, en touriste… </a:t>
            </a:r>
          </a:p>
          <a:p>
            <a:pPr marL="0" indent="0">
              <a:buNone/>
            </a:pPr>
            <a:r>
              <a:rPr lang="fr-FR" dirty="0">
                <a:latin typeface="Times New Roman" panose="02020603050405020304" pitchFamily="18" charset="0"/>
                <a:cs typeface="Times New Roman" panose="02020603050405020304" pitchFamily="18" charset="0"/>
              </a:rPr>
              <a:t>François. Pour un touriste, t’avoueras que j’ai pas beaucoup de bagages. </a:t>
            </a:r>
          </a:p>
          <a:p>
            <a:pPr marL="0" indent="0">
              <a:buNone/>
            </a:pPr>
            <a:r>
              <a:rPr lang="fr-FR" dirty="0">
                <a:latin typeface="Times New Roman" panose="02020603050405020304" pitchFamily="18" charset="0"/>
                <a:cs typeface="Times New Roman" panose="02020603050405020304" pitchFamily="18" charset="0"/>
              </a:rPr>
              <a:t>Elle. Justement. C’est bien c’que je te reproche. T’aurais dû les amener avec toi tes bagages… </a:t>
            </a:r>
          </a:p>
          <a:p>
            <a:pPr marL="0" indent="0">
              <a:buNone/>
            </a:pPr>
            <a:r>
              <a:rPr lang="fr-FR" dirty="0">
                <a:latin typeface="Times New Roman" panose="02020603050405020304" pitchFamily="18" charset="0"/>
                <a:cs typeface="Times New Roman" panose="02020603050405020304" pitchFamily="18" charset="0"/>
              </a:rPr>
              <a:t>François. Tu sais bien qu’il n’a jamais été question de ça entre nous. </a:t>
            </a:r>
          </a:p>
        </p:txBody>
      </p:sp>
    </p:spTree>
    <p:extLst>
      <p:ext uri="{BB962C8B-B14F-4D97-AF65-F5344CB8AC3E}">
        <p14:creationId xmlns:p14="http://schemas.microsoft.com/office/powerpoint/2010/main" val="158382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0B148-2077-5145-9C5A-329A56BD47D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307545A-3CD7-1349-9B6E-A338AE85F20F}"/>
              </a:ext>
            </a:extLst>
          </p:cNvPr>
          <p:cNvPicPr>
            <a:picLocks noGrp="1" noChangeAspect="1"/>
          </p:cNvPicPr>
          <p:nvPr>
            <p:ph idx="1"/>
          </p:nvPr>
        </p:nvPicPr>
        <p:blipFill>
          <a:blip r:embed="rId2"/>
          <a:stretch>
            <a:fillRect/>
          </a:stretch>
        </p:blipFill>
        <p:spPr>
          <a:xfrm>
            <a:off x="2614930" y="1825625"/>
            <a:ext cx="6962140" cy="4351338"/>
          </a:xfrm>
        </p:spPr>
      </p:pic>
    </p:spTree>
    <p:extLst>
      <p:ext uri="{BB962C8B-B14F-4D97-AF65-F5344CB8AC3E}">
        <p14:creationId xmlns:p14="http://schemas.microsoft.com/office/powerpoint/2010/main" val="469728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2C197-A36D-A54A-B7D5-E18949658C5B}"/>
              </a:ext>
            </a:extLst>
          </p:cNvPr>
          <p:cNvSpPr>
            <a:spLocks noGrp="1"/>
          </p:cNvSpPr>
          <p:nvPr>
            <p:ph type="title"/>
          </p:nvPr>
        </p:nvSpPr>
        <p:spPr>
          <a:xfrm>
            <a:off x="838200" y="365126"/>
            <a:ext cx="10515600" cy="420688"/>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274CB874-41EE-A049-950C-99905AB1A73D}"/>
              </a:ext>
            </a:extLst>
          </p:cNvPr>
          <p:cNvPicPr>
            <a:picLocks noGrp="1" noChangeAspect="1"/>
          </p:cNvPicPr>
          <p:nvPr>
            <p:ph idx="1"/>
          </p:nvPr>
        </p:nvPicPr>
        <p:blipFill>
          <a:blip r:embed="rId2"/>
          <a:stretch>
            <a:fillRect/>
          </a:stretch>
        </p:blipFill>
        <p:spPr>
          <a:xfrm>
            <a:off x="1271587" y="942975"/>
            <a:ext cx="9444037" cy="5233988"/>
          </a:xfrm>
        </p:spPr>
      </p:pic>
    </p:spTree>
    <p:extLst>
      <p:ext uri="{BB962C8B-B14F-4D97-AF65-F5344CB8AC3E}">
        <p14:creationId xmlns:p14="http://schemas.microsoft.com/office/powerpoint/2010/main" val="230210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B0706-DAE4-1A42-83E5-06F03BC6E2BD}"/>
              </a:ext>
            </a:extLst>
          </p:cNvPr>
          <p:cNvSpPr>
            <a:spLocks noGrp="1"/>
          </p:cNvSpPr>
          <p:nvPr>
            <p:ph type="title"/>
          </p:nvPr>
        </p:nvSpPr>
        <p:spPr>
          <a:xfrm>
            <a:off x="838200" y="365126"/>
            <a:ext cx="10515600" cy="315912"/>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E4E0F8CF-DDC3-D74C-BC07-B3F63B9CB4BF}"/>
              </a:ext>
            </a:extLst>
          </p:cNvPr>
          <p:cNvPicPr>
            <a:picLocks noGrp="1" noChangeAspect="1"/>
          </p:cNvPicPr>
          <p:nvPr>
            <p:ph idx="1"/>
          </p:nvPr>
        </p:nvPicPr>
        <p:blipFill>
          <a:blip r:embed="rId2"/>
          <a:stretch>
            <a:fillRect/>
          </a:stretch>
        </p:blipFill>
        <p:spPr>
          <a:xfrm>
            <a:off x="1475232" y="914400"/>
            <a:ext cx="9473184" cy="5248275"/>
          </a:xfrm>
        </p:spPr>
      </p:pic>
    </p:spTree>
    <p:extLst>
      <p:ext uri="{BB962C8B-B14F-4D97-AF65-F5344CB8AC3E}">
        <p14:creationId xmlns:p14="http://schemas.microsoft.com/office/powerpoint/2010/main" val="2778806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96301-52AB-AF48-AE01-EE16842B2221}"/>
              </a:ext>
            </a:extLst>
          </p:cNvPr>
          <p:cNvSpPr>
            <a:spLocks noGrp="1"/>
          </p:cNvSpPr>
          <p:nvPr>
            <p:ph type="title"/>
          </p:nvPr>
        </p:nvSpPr>
        <p:spPr>
          <a:xfrm>
            <a:off x="838200" y="365126"/>
            <a:ext cx="10515600" cy="315912"/>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AFC8DB55-5AAC-B04E-90A6-71882B3109AF}"/>
              </a:ext>
            </a:extLst>
          </p:cNvPr>
          <p:cNvPicPr>
            <a:picLocks noGrp="1" noChangeAspect="1"/>
          </p:cNvPicPr>
          <p:nvPr>
            <p:ph idx="1"/>
          </p:nvPr>
        </p:nvPicPr>
        <p:blipFill>
          <a:blip r:embed="rId2"/>
          <a:stretch>
            <a:fillRect/>
          </a:stretch>
        </p:blipFill>
        <p:spPr>
          <a:xfrm>
            <a:off x="1428750" y="871538"/>
            <a:ext cx="8148320" cy="5305425"/>
          </a:xfrm>
        </p:spPr>
      </p:pic>
    </p:spTree>
    <p:extLst>
      <p:ext uri="{BB962C8B-B14F-4D97-AF65-F5344CB8AC3E}">
        <p14:creationId xmlns:p14="http://schemas.microsoft.com/office/powerpoint/2010/main" val="1544515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49249-1E78-F249-A1AF-27F73FBEE02C}"/>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Un peu de stylistique… </a:t>
            </a:r>
          </a:p>
        </p:txBody>
      </p:sp>
      <p:sp>
        <p:nvSpPr>
          <p:cNvPr id="3" name="Espace réservé du contenu 2">
            <a:extLst>
              <a:ext uri="{FF2B5EF4-FFF2-40B4-BE49-F238E27FC236}">
                <a16:creationId xmlns:a16="http://schemas.microsoft.com/office/drawing/2014/main" id="{39B76557-1F28-F644-B871-6E17D2583074}"/>
              </a:ext>
            </a:extLst>
          </p:cNvPr>
          <p:cNvSpPr>
            <a:spLocks noGrp="1"/>
          </p:cNvSpPr>
          <p:nvPr>
            <p:ph idx="1"/>
          </p:nvPr>
        </p:nvSpPr>
        <p:spPr/>
        <p:txBody>
          <a:bodyPr/>
          <a:lstStyle/>
          <a:p>
            <a:pPr marL="0" indent="0">
              <a:buNone/>
            </a:pPr>
            <a:r>
              <a:rPr lang="fr-FR" b="1" u="sng" dirty="0">
                <a:solidFill>
                  <a:srgbClr val="FF0000"/>
                </a:solidFill>
                <a:latin typeface="Times New Roman" panose="02020603050405020304" pitchFamily="18" charset="0"/>
                <a:cs typeface="Times New Roman" panose="02020603050405020304" pitchFamily="18" charset="0"/>
              </a:rPr>
              <a:t>L’enchainement des répliques – la liaison des répliques entre elles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	</a:t>
            </a:r>
            <a:r>
              <a:rPr lang="fr-FR" b="1" u="sng" dirty="0">
                <a:latin typeface="Times New Roman" panose="02020603050405020304" pitchFamily="18" charset="0"/>
                <a:cs typeface="Times New Roman" panose="02020603050405020304" pitchFamily="18" charset="0"/>
                <a:sym typeface="Wingdings" pitchFamily="2" charset="2"/>
              </a:rPr>
              <a:t> Le psittacisme</a:t>
            </a:r>
          </a:p>
          <a:p>
            <a:pPr marL="0" indent="0">
              <a:buNone/>
            </a:pPr>
            <a:r>
              <a:rPr lang="fr-FR" b="1" dirty="0">
                <a:latin typeface="Times New Roman" panose="02020603050405020304" pitchFamily="18" charset="0"/>
                <a:cs typeface="Times New Roman" panose="02020603050405020304" pitchFamily="18" charset="0"/>
                <a:sym typeface="Wingdings" pitchFamily="2" charset="2"/>
              </a:rPr>
              <a:t>Un personnage répète ce que vient de dire un autre personnage, en changeant d’intonation.  </a:t>
            </a:r>
          </a:p>
          <a:p>
            <a:pPr marL="0" indent="0">
              <a:buNone/>
            </a:pPr>
            <a:endParaRPr lang="fr-FR" b="1" dirty="0">
              <a:latin typeface="Times New Roman" panose="02020603050405020304" pitchFamily="18" charset="0"/>
              <a:cs typeface="Times New Roman" panose="02020603050405020304" pitchFamily="18" charset="0"/>
              <a:sym typeface="Wingdings" pitchFamily="2" charset="2"/>
            </a:endParaRPr>
          </a:p>
          <a:p>
            <a:pPr marL="0" indent="0">
              <a:buNone/>
            </a:pPr>
            <a:r>
              <a:rPr lang="fr-FR" dirty="0">
                <a:latin typeface="Times New Roman" panose="02020603050405020304" pitchFamily="18" charset="0"/>
                <a:cs typeface="Times New Roman" panose="02020603050405020304" pitchFamily="18" charset="0"/>
                <a:sym typeface="Wingdings" pitchFamily="2" charset="2"/>
              </a:rPr>
              <a:t>		Bill : Tu en es sûre ? </a:t>
            </a:r>
          </a:p>
          <a:p>
            <a:pPr marL="0" indent="0">
              <a:buNone/>
            </a:pPr>
            <a:r>
              <a:rPr lang="fr-FR" dirty="0">
                <a:latin typeface="Times New Roman" panose="02020603050405020304" pitchFamily="18" charset="0"/>
                <a:cs typeface="Times New Roman" panose="02020603050405020304" pitchFamily="18" charset="0"/>
                <a:sym typeface="Wingdings" pitchFamily="2" charset="2"/>
              </a:rPr>
              <a:t>		Alice : Si j’en suis sûre ?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995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2710B-78FE-AC4B-8DB8-3F22B6034C0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AEFFFA-DE65-E849-8D4D-D070988D637F}"/>
              </a:ext>
            </a:extLst>
          </p:cNvPr>
          <p:cNvSpPr>
            <a:spLocks noGrp="1"/>
          </p:cNvSpPr>
          <p:nvPr>
            <p:ph idx="1"/>
          </p:nvPr>
        </p:nvSpPr>
        <p:spPr/>
        <p:txBody>
          <a:bodyPr>
            <a:normAutofit/>
          </a:bodyPr>
          <a:lstStyle/>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Bill : Qu’est-ce que tu penses qu’on devrait faire ? </a:t>
            </a:r>
          </a:p>
          <a:p>
            <a:pPr marL="0" indent="0">
              <a:buNone/>
            </a:pPr>
            <a:r>
              <a:rPr lang="fr-FR" dirty="0">
                <a:latin typeface="Times New Roman" panose="02020603050405020304" pitchFamily="18" charset="0"/>
                <a:cs typeface="Times New Roman" panose="02020603050405020304" pitchFamily="18" charset="0"/>
              </a:rPr>
              <a:t>Alice : Qu’est-ce que je pense qu’on devrait faire ? </a:t>
            </a:r>
          </a:p>
          <a:p>
            <a:pPr marL="0" indent="0">
              <a:buNone/>
            </a:pPr>
            <a:r>
              <a:rPr lang="fr-FR" b="1" i="1" dirty="0" err="1">
                <a:latin typeface="Times New Roman" panose="02020603050405020304" pitchFamily="18" charset="0"/>
                <a:cs typeface="Times New Roman" panose="02020603050405020304" pitchFamily="18" charset="0"/>
              </a:rPr>
              <a:t>Eyes</a:t>
            </a:r>
            <a:r>
              <a:rPr lang="fr-FR" b="1" i="1" dirty="0">
                <a:latin typeface="Times New Roman" panose="02020603050405020304" pitchFamily="18" charset="0"/>
                <a:cs typeface="Times New Roman" panose="02020603050405020304" pitchFamily="18" charset="0"/>
              </a:rPr>
              <a:t> Wide </a:t>
            </a:r>
            <a:r>
              <a:rPr lang="fr-FR" b="1" i="1" dirty="0" err="1">
                <a:latin typeface="Times New Roman" panose="02020603050405020304" pitchFamily="18" charset="0"/>
                <a:cs typeface="Times New Roman" panose="02020603050405020304" pitchFamily="18" charset="0"/>
              </a:rPr>
              <a:t>Shut</a:t>
            </a:r>
            <a:r>
              <a:rPr lang="fr-FR" b="1" i="1"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de Stanley Kubrick (1999) </a:t>
            </a:r>
          </a:p>
          <a:p>
            <a:pPr marL="0" indent="0">
              <a:buNone/>
            </a:pPr>
            <a:endParaRPr lang="fr-FR" dirty="0"/>
          </a:p>
        </p:txBody>
      </p:sp>
    </p:spTree>
    <p:extLst>
      <p:ext uri="{BB962C8B-B14F-4D97-AF65-F5344CB8AC3E}">
        <p14:creationId xmlns:p14="http://schemas.microsoft.com/office/powerpoint/2010/main" val="360759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61B2E-5538-3D4B-876C-87D0EBBC0F84}"/>
              </a:ext>
            </a:extLst>
          </p:cNvPr>
          <p:cNvSpPr>
            <a:spLocks noGrp="1"/>
          </p:cNvSpPr>
          <p:nvPr>
            <p:ph type="title"/>
          </p:nvPr>
        </p:nvSpPr>
        <p:spPr/>
        <p:txBody>
          <a:bodyPr>
            <a:normAutofit/>
          </a:bodyPr>
          <a:lstStyle/>
          <a:p>
            <a:br>
              <a:rPr lang="fr-FR" b="1" dirty="0">
                <a:solidFill>
                  <a:srgbClr val="FF0000"/>
                </a:solidFill>
                <a:latin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6D7DB0F-9474-694F-B67F-563F70BF9FAF}"/>
              </a:ext>
            </a:extLst>
          </p:cNvPr>
          <p:cNvSpPr>
            <a:spLocks noGrp="1"/>
          </p:cNvSpPr>
          <p:nvPr>
            <p:ph idx="1"/>
          </p:nvPr>
        </p:nvSpPr>
        <p:spPr>
          <a:xfrm>
            <a:off x="838200" y="785813"/>
            <a:ext cx="10515600" cy="5391150"/>
          </a:xfrm>
        </p:spPr>
        <p:txBody>
          <a:bodyPr/>
          <a:lstStyle/>
          <a:p>
            <a:pPr marL="0" indent="0">
              <a:buNone/>
            </a:pPr>
            <a:r>
              <a:rPr lang="fr-FR" b="1" dirty="0">
                <a:solidFill>
                  <a:srgbClr val="FF0000"/>
                </a:solidFill>
                <a:latin typeface="Times New Roman" panose="02020603050405020304" pitchFamily="18" charset="0"/>
                <a:cs typeface="Times New Roman" panose="02020603050405020304" pitchFamily="18" charset="0"/>
                <a:sym typeface="Wingdings" pitchFamily="2" charset="2"/>
              </a:rPr>
              <a:t> La liaison des répliques : reprise de termes de la réplique précédente. </a:t>
            </a: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Elle. Je sais, je sais. Tu n’as rien promis et je ne t’ai rien d’mandé. Mais tout de même… </a:t>
            </a:r>
          </a:p>
          <a:p>
            <a:pPr marL="0" indent="0">
              <a:buNone/>
            </a:pPr>
            <a:r>
              <a:rPr lang="fr-FR" dirty="0">
                <a:latin typeface="Times New Roman" panose="02020603050405020304" pitchFamily="18" charset="0"/>
                <a:cs typeface="Times New Roman" panose="02020603050405020304" pitchFamily="18" charset="0"/>
              </a:rPr>
              <a:t>François. Tout de même quoi ? </a:t>
            </a:r>
          </a:p>
          <a:p>
            <a:pPr marL="0" indent="0">
              <a:buNone/>
            </a:pPr>
            <a:r>
              <a:rPr lang="fr-FR" b="1" i="1" dirty="0">
                <a:latin typeface="Times New Roman" panose="02020603050405020304" pitchFamily="18" charset="0"/>
                <a:cs typeface="Times New Roman" panose="02020603050405020304" pitchFamily="18" charset="0"/>
              </a:rPr>
              <a:t>Le jour se lève </a:t>
            </a:r>
            <a:r>
              <a:rPr lang="fr-FR" b="1" dirty="0">
                <a:latin typeface="Times New Roman" panose="02020603050405020304" pitchFamily="18" charset="0"/>
                <a:cs typeface="Times New Roman" panose="02020603050405020304" pitchFamily="18" charset="0"/>
              </a:rPr>
              <a:t>de Marcel Carné (1939)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Chauffeur. Je vous préviens, vous n’allez pas vous marrer.</a:t>
            </a:r>
          </a:p>
          <a:p>
            <a:pPr marL="0" indent="0">
              <a:buNone/>
            </a:pPr>
            <a:r>
              <a:rPr lang="fr-FR" dirty="0">
                <a:latin typeface="Times New Roman" panose="02020603050405020304" pitchFamily="18" charset="0"/>
                <a:cs typeface="Times New Roman" panose="02020603050405020304" pitchFamily="18" charset="0"/>
              </a:rPr>
              <a:t>Albert. J’suis pas venu pour me marrer. </a:t>
            </a:r>
          </a:p>
          <a:p>
            <a:pPr marL="0" indent="0">
              <a:buNone/>
            </a:pPr>
            <a:r>
              <a:rPr lang="fr-FR" b="1" i="1" dirty="0">
                <a:latin typeface="Times New Roman" panose="02020603050405020304" pitchFamily="18" charset="0"/>
                <a:cs typeface="Times New Roman" panose="02020603050405020304" pitchFamily="18" charset="0"/>
              </a:rPr>
              <a:t>Un singe en hiver </a:t>
            </a:r>
            <a:r>
              <a:rPr lang="fr-FR" b="1" dirty="0">
                <a:latin typeface="Times New Roman" panose="02020603050405020304" pitchFamily="18" charset="0"/>
                <a:cs typeface="Times New Roman" panose="02020603050405020304" pitchFamily="18" charset="0"/>
              </a:rPr>
              <a:t>d’Henri Verneuil. </a:t>
            </a:r>
          </a:p>
        </p:txBody>
      </p:sp>
    </p:spTree>
    <p:extLst>
      <p:ext uri="{BB962C8B-B14F-4D97-AF65-F5344CB8AC3E}">
        <p14:creationId xmlns:p14="http://schemas.microsoft.com/office/powerpoint/2010/main" val="3441458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7828C-3E2B-9C4C-8549-EC231D5C1951}"/>
              </a:ext>
            </a:extLst>
          </p:cNvPr>
          <p:cNvSpPr>
            <a:spLocks noGrp="1"/>
          </p:cNvSpPr>
          <p:nvPr>
            <p:ph type="title"/>
          </p:nvPr>
        </p:nvSpPr>
        <p:spPr>
          <a:xfrm>
            <a:off x="838200" y="365126"/>
            <a:ext cx="10515600" cy="315912"/>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3E481A51-A4DA-744A-BEE9-FFF217D3628A}"/>
              </a:ext>
            </a:extLst>
          </p:cNvPr>
          <p:cNvSpPr>
            <a:spLocks noGrp="1"/>
          </p:cNvSpPr>
          <p:nvPr>
            <p:ph idx="1"/>
          </p:nvPr>
        </p:nvSpPr>
        <p:spPr>
          <a:xfrm>
            <a:off x="838200" y="681038"/>
            <a:ext cx="10515600" cy="5495925"/>
          </a:xfrm>
        </p:spPr>
        <p:txBody>
          <a:bodyPr>
            <a:normAutofit/>
          </a:bodyPr>
          <a:lstStyle/>
          <a:p>
            <a:pPr marL="0" indent="0">
              <a:buNone/>
            </a:pPr>
            <a:r>
              <a:rPr lang="fr-FR" b="1" u="sng" dirty="0">
                <a:solidFill>
                  <a:srgbClr val="FF0000"/>
                </a:solidFill>
                <a:latin typeface="Times New Roman" panose="02020603050405020304" pitchFamily="18" charset="0"/>
                <a:cs typeface="Times New Roman" panose="02020603050405020304" pitchFamily="18" charset="0"/>
                <a:sym typeface="Wingdings" pitchFamily="2" charset="2"/>
              </a:rPr>
              <a:t> Jeu autour de l</a:t>
            </a:r>
            <a:r>
              <a:rPr lang="fr-FR" b="1" u="sng" dirty="0">
                <a:solidFill>
                  <a:srgbClr val="FF0000"/>
                </a:solidFill>
                <a:latin typeface="Times New Roman" panose="02020603050405020304" pitchFamily="18" charset="0"/>
                <a:cs typeface="Times New Roman" panose="02020603050405020304" pitchFamily="18" charset="0"/>
              </a:rPr>
              <a:t>a polysémie de certains termes </a:t>
            </a:r>
          </a:p>
          <a:p>
            <a:pPr marL="0" indent="0">
              <a:buNone/>
            </a:pPr>
            <a:endParaRPr lang="fr-FR" b="1" u="sng" dirty="0">
              <a:solidFill>
                <a:srgbClr val="FF0000"/>
              </a:solidFill>
              <a:latin typeface="Times New Roman" panose="02020603050405020304" pitchFamily="18" charset="0"/>
              <a:cs typeface="Times New Roman" panose="02020603050405020304" pitchFamily="18" charset="0"/>
            </a:endParaRPr>
          </a:p>
          <a:p>
            <a:pPr marL="0" indent="0">
              <a:buNone/>
            </a:pPr>
            <a:r>
              <a:rPr lang="fr-FR" i="1" dirty="0">
                <a:latin typeface="Times New Roman" panose="02020603050405020304" pitchFamily="18" charset="0"/>
                <a:cs typeface="Times New Roman" panose="02020603050405020304" pitchFamily="18" charset="0"/>
              </a:rPr>
              <a:t>Elle. </a:t>
            </a:r>
            <a:r>
              <a:rPr lang="fr-FR" dirty="0">
                <a:latin typeface="Times New Roman" panose="02020603050405020304" pitchFamily="18" charset="0"/>
                <a:cs typeface="Times New Roman" panose="02020603050405020304" pitchFamily="18" charset="0"/>
              </a:rPr>
              <a:t>Qui vient me voir comme ça, quand ça lui fait plaisir, de temps en temps, </a:t>
            </a:r>
            <a:r>
              <a:rPr lang="fr-FR" b="1" dirty="0">
                <a:latin typeface="Times New Roman" panose="02020603050405020304" pitchFamily="18" charset="0"/>
                <a:cs typeface="Times New Roman" panose="02020603050405020304" pitchFamily="18" charset="0"/>
              </a:rPr>
              <a:t>en touriste… </a:t>
            </a:r>
          </a:p>
          <a:p>
            <a:pPr marL="0" indent="0">
              <a:buNone/>
            </a:pPr>
            <a:r>
              <a:rPr lang="fr-FR" i="1" dirty="0">
                <a:latin typeface="Times New Roman" panose="02020603050405020304" pitchFamily="18" charset="0"/>
                <a:cs typeface="Times New Roman" panose="02020603050405020304" pitchFamily="18" charset="0"/>
              </a:rPr>
              <a:t>François. </a:t>
            </a:r>
            <a:r>
              <a:rPr lang="fr-FR" b="1" dirty="0">
                <a:latin typeface="Times New Roman" panose="02020603050405020304" pitchFamily="18" charset="0"/>
                <a:cs typeface="Times New Roman" panose="02020603050405020304" pitchFamily="18" charset="0"/>
              </a:rPr>
              <a:t>Pour un touriste, </a:t>
            </a:r>
            <a:r>
              <a:rPr lang="fr-FR" dirty="0">
                <a:latin typeface="Times New Roman" panose="02020603050405020304" pitchFamily="18" charset="0"/>
                <a:cs typeface="Times New Roman" panose="02020603050405020304" pitchFamily="18" charset="0"/>
              </a:rPr>
              <a:t>t’avoueras que j’ai pas beaucoup de bagages. </a:t>
            </a:r>
          </a:p>
          <a:p>
            <a:pPr marL="0" indent="0">
              <a:buNone/>
            </a:pPr>
            <a:r>
              <a:rPr lang="fr-FR" b="1" i="1" dirty="0">
                <a:latin typeface="Times New Roman" panose="02020603050405020304" pitchFamily="18" charset="0"/>
                <a:cs typeface="Times New Roman" panose="02020603050405020304" pitchFamily="18" charset="0"/>
              </a:rPr>
              <a:t>Le jour se lève </a:t>
            </a:r>
            <a:r>
              <a:rPr lang="fr-FR" b="1" dirty="0">
                <a:latin typeface="Times New Roman" panose="02020603050405020304" pitchFamily="18" charset="0"/>
                <a:cs typeface="Times New Roman" panose="02020603050405020304" pitchFamily="18" charset="0"/>
              </a:rPr>
              <a:t>de Marcel Carné (1939)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i="1" dirty="0">
                <a:latin typeface="Times New Roman" panose="02020603050405020304" pitchFamily="18" charset="0"/>
                <a:cs typeface="Times New Roman" panose="02020603050405020304" pitchFamily="18" charset="0"/>
              </a:rPr>
              <a:t>Lui. </a:t>
            </a:r>
            <a:r>
              <a:rPr lang="fr-FR" dirty="0">
                <a:latin typeface="Times New Roman" panose="02020603050405020304" pitchFamily="18" charset="0"/>
                <a:cs typeface="Times New Roman" panose="02020603050405020304" pitchFamily="18" charset="0"/>
              </a:rPr>
              <a:t>Qu’est-ce qu’il faisait ton père ? </a:t>
            </a:r>
          </a:p>
          <a:p>
            <a:pPr marL="0" indent="0">
              <a:buNone/>
            </a:pPr>
            <a:r>
              <a:rPr lang="fr-FR" i="1" dirty="0">
                <a:latin typeface="Times New Roman" panose="02020603050405020304" pitchFamily="18" charset="0"/>
                <a:cs typeface="Times New Roman" panose="02020603050405020304" pitchFamily="18" charset="0"/>
              </a:rPr>
              <a:t>Elle. </a:t>
            </a:r>
            <a:r>
              <a:rPr lang="fr-FR" dirty="0">
                <a:latin typeface="Times New Roman" panose="02020603050405020304" pitchFamily="18" charset="0"/>
                <a:cs typeface="Times New Roman" panose="02020603050405020304" pitchFamily="18" charset="0"/>
              </a:rPr>
              <a:t>La malle ! Il s’est fait la malle et il n’a jamais envoyé d’argent. </a:t>
            </a:r>
          </a:p>
          <a:p>
            <a:pPr marL="0" indent="0">
              <a:buNone/>
            </a:pPr>
            <a:r>
              <a:rPr lang="fr-FR" b="1" i="1" dirty="0">
                <a:latin typeface="Times New Roman" panose="02020603050405020304" pitchFamily="18" charset="0"/>
                <a:cs typeface="Times New Roman" panose="02020603050405020304" pitchFamily="18" charset="0"/>
              </a:rPr>
              <a:t>Match Point </a:t>
            </a:r>
            <a:r>
              <a:rPr lang="fr-FR" b="1" dirty="0">
                <a:latin typeface="Times New Roman" panose="02020603050405020304" pitchFamily="18" charset="0"/>
                <a:cs typeface="Times New Roman" panose="02020603050405020304" pitchFamily="18" charset="0"/>
              </a:rPr>
              <a:t>de Woody Allen (2005) </a:t>
            </a:r>
          </a:p>
          <a:p>
            <a:pPr marL="0" indent="0">
              <a:buNone/>
            </a:pPr>
            <a:endParaRPr lang="fr-FR" b="1" dirty="0">
              <a:latin typeface="Times New Roman" panose="02020603050405020304" pitchFamily="18" charset="0"/>
              <a:cs typeface="Times New Roman" panose="02020603050405020304" pitchFamily="18" charset="0"/>
            </a:endParaRPr>
          </a:p>
          <a:p>
            <a:pPr marL="0" indent="0">
              <a:buNone/>
            </a:pPr>
            <a:endParaRPr lang="fr-FR" b="1" dirty="0">
              <a:latin typeface="Times New Roman" panose="02020603050405020304" pitchFamily="18" charset="0"/>
              <a:cs typeface="Times New Roman" panose="02020603050405020304" pitchFamily="18" charset="0"/>
            </a:endParaRPr>
          </a:p>
          <a:p>
            <a:pPr marL="0" indent="0">
              <a:buNone/>
            </a:pPr>
            <a:endParaRPr lang="fr-FR"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402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DFA82-6D7E-BF4E-B383-0CDBC59AA49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B94B8091-7D5A-BF40-81A3-630546BC2163}"/>
              </a:ext>
            </a:extLst>
          </p:cNvPr>
          <p:cNvSpPr>
            <a:spLocks noGrp="1"/>
          </p:cNvSpPr>
          <p:nvPr>
            <p:ph idx="1"/>
          </p:nvPr>
        </p:nvSpPr>
        <p:spPr/>
        <p:txBody>
          <a:bodyPr/>
          <a:lstStyle/>
          <a:p>
            <a:pPr marL="0" indent="0">
              <a:buNone/>
            </a:pPr>
            <a:r>
              <a:rPr lang="fr-FR" b="1" dirty="0">
                <a:solidFill>
                  <a:srgbClr val="FF0000"/>
                </a:solidFill>
                <a:latin typeface="Times New Roman" panose="02020603050405020304" pitchFamily="18" charset="0"/>
                <a:cs typeface="Times New Roman" panose="02020603050405020304" pitchFamily="18" charset="0"/>
                <a:sym typeface="Wingdings" pitchFamily="2" charset="2"/>
              </a:rPr>
              <a:t> Parallélisme de construction syntaxique </a:t>
            </a:r>
            <a:endParaRPr lang="fr-FR" b="1" dirty="0">
              <a:solidFill>
                <a:srgbClr val="FF0000"/>
              </a:solidFill>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Suzanne. Si tu buvais moins, t’aurais peur comme tout le monde ! </a:t>
            </a:r>
          </a:p>
          <a:p>
            <a:pPr marL="0" indent="0">
              <a:buNone/>
            </a:pPr>
            <a:r>
              <a:rPr lang="fr-FR" dirty="0">
                <a:latin typeface="Times New Roman" panose="02020603050405020304" pitchFamily="18" charset="0"/>
                <a:cs typeface="Times New Roman" panose="02020603050405020304" pitchFamily="18" charset="0"/>
              </a:rPr>
              <a:t>Albert. Si je buvais moins, je serais un autre homme ! Et j’y tiens pas ! </a:t>
            </a:r>
          </a:p>
          <a:p>
            <a:pPr marL="0" indent="0">
              <a:buNone/>
            </a:pPr>
            <a:r>
              <a:rPr lang="fr-FR" dirty="0">
                <a:latin typeface="Times New Roman" panose="02020603050405020304" pitchFamily="18" charset="0"/>
                <a:cs typeface="Times New Roman" panose="02020603050405020304" pitchFamily="18" charset="0"/>
              </a:rPr>
              <a:t>Suzanne. Si tu trouves ça intelligent de mourir saoul ! </a:t>
            </a:r>
          </a:p>
          <a:p>
            <a:pPr marL="0" indent="0">
              <a:buNone/>
            </a:pPr>
            <a:r>
              <a:rPr lang="fr-FR" b="1" i="1" dirty="0">
                <a:latin typeface="Times New Roman" panose="02020603050405020304" pitchFamily="18" charset="0"/>
                <a:cs typeface="Times New Roman" panose="02020603050405020304" pitchFamily="18" charset="0"/>
              </a:rPr>
              <a:t>Un singe en hiver </a:t>
            </a:r>
            <a:r>
              <a:rPr lang="fr-FR" b="1" dirty="0">
                <a:latin typeface="Times New Roman" panose="02020603050405020304" pitchFamily="18" charset="0"/>
                <a:cs typeface="Times New Roman" panose="02020603050405020304" pitchFamily="18" charset="0"/>
              </a:rPr>
              <a:t>d’Henri Verneuil (1962) </a:t>
            </a:r>
          </a:p>
          <a:p>
            <a:pPr marL="0" indent="0">
              <a:buNone/>
            </a:pPr>
            <a:endParaRPr lang="fr-FR" dirty="0"/>
          </a:p>
        </p:txBody>
      </p:sp>
    </p:spTree>
    <p:extLst>
      <p:ext uri="{BB962C8B-B14F-4D97-AF65-F5344CB8AC3E}">
        <p14:creationId xmlns:p14="http://schemas.microsoft.com/office/powerpoint/2010/main" val="1847931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1487F-158C-7344-91C5-788E82DB1CE1}"/>
              </a:ext>
            </a:extLst>
          </p:cNvPr>
          <p:cNvSpPr>
            <a:spLocks noGrp="1"/>
          </p:cNvSpPr>
          <p:nvPr>
            <p:ph type="title"/>
          </p:nvPr>
        </p:nvSpPr>
        <p:spPr/>
        <p:txBody>
          <a:bodyPr>
            <a:normAutofit fontScale="90000"/>
          </a:bodyPr>
          <a:lstStyle/>
          <a:p>
            <a:r>
              <a:rPr lang="fr-FR" sz="3100" b="1" u="sng" dirty="0">
                <a:solidFill>
                  <a:srgbClr val="FF0000"/>
                </a:solidFill>
                <a:sym typeface="Wingdings" pitchFamily="2" charset="2"/>
              </a:rPr>
              <a:t> </a:t>
            </a:r>
            <a:r>
              <a:rPr lang="fr-FR" sz="3100" b="1" u="sng" dirty="0">
                <a:solidFill>
                  <a:srgbClr val="FF0000"/>
                </a:solidFill>
                <a:latin typeface="Times New Roman" panose="02020603050405020304" pitchFamily="18" charset="0"/>
                <a:cs typeface="Times New Roman" panose="02020603050405020304" pitchFamily="18" charset="0"/>
              </a:rPr>
              <a:t>La recherche de « pointes » (effet stylistique en position finale) afin de créer un effet de surprise. + révélation thématique </a:t>
            </a:r>
            <a:br>
              <a:rPr lang="fr-FR" b="1" u="sng" dirty="0">
                <a:solidFill>
                  <a:srgbClr val="FF0000"/>
                </a:solidFill>
                <a:latin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225E03C-EA1C-1147-9385-29B4C7636910}"/>
              </a:ext>
            </a:extLst>
          </p:cNvPr>
          <p:cNvSpPr>
            <a:spLocks noGrp="1"/>
          </p:cNvSpPr>
          <p:nvPr>
            <p:ph idx="1"/>
          </p:nvPr>
        </p:nvSpPr>
        <p:spPr/>
        <p:txBody>
          <a:bodyPr>
            <a:normAutofit fontScale="25000" lnSpcReduction="20000"/>
          </a:bodyPr>
          <a:lstStyle/>
          <a:p>
            <a:pPr marL="0" indent="0">
              <a:buNone/>
            </a:pPr>
            <a:endParaRPr lang="fr-FR" sz="11200" b="1" u="sng" dirty="0">
              <a:solidFill>
                <a:srgbClr val="FF0000"/>
              </a:solidFill>
              <a:latin typeface="Times New Roman" panose="02020603050405020304" pitchFamily="18" charset="0"/>
              <a:cs typeface="Times New Roman" panose="02020603050405020304" pitchFamily="18" charset="0"/>
            </a:endParaRPr>
          </a:p>
          <a:p>
            <a:pPr marL="0" indent="0">
              <a:buNone/>
            </a:pPr>
            <a:r>
              <a:rPr lang="fr-FR" sz="11200" dirty="0">
                <a:latin typeface="Times New Roman" panose="02020603050405020304" pitchFamily="18" charset="0"/>
                <a:cs typeface="Times New Roman" panose="02020603050405020304" pitchFamily="18" charset="0"/>
              </a:rPr>
              <a:t>Walter White. J’ai un cancer, je me bats comme un enragé. Je suis un mourant qui dirige une station de lavage. Je peux te jurer devant Dieu que c’est tout ce que je suis. </a:t>
            </a:r>
          </a:p>
          <a:p>
            <a:pPr marL="0" indent="0">
              <a:buNone/>
            </a:pPr>
            <a:r>
              <a:rPr lang="fr-FR" sz="11200" dirty="0">
                <a:latin typeface="Times New Roman" panose="02020603050405020304" pitchFamily="18" charset="0"/>
                <a:cs typeface="Times New Roman" panose="02020603050405020304" pitchFamily="18" charset="0"/>
              </a:rPr>
              <a:t>Hank. Je ne sais pas qui tu es. Je ne sais pas qui est l’homme en face de moi. </a:t>
            </a:r>
          </a:p>
          <a:p>
            <a:pPr marL="0" indent="0">
              <a:buNone/>
            </a:pPr>
            <a:r>
              <a:rPr lang="fr-FR" sz="11200" dirty="0">
                <a:latin typeface="Times New Roman" panose="02020603050405020304" pitchFamily="18" charset="0"/>
                <a:cs typeface="Times New Roman" panose="02020603050405020304" pitchFamily="18" charset="0"/>
              </a:rPr>
              <a:t>Walter White. Si ce que tu dis est vrai, si tu ignores vraiment à qui tu parles, alors je te conseille d’agir avec prudence et de réfléchir. </a:t>
            </a:r>
          </a:p>
          <a:p>
            <a:pPr marL="0" indent="0">
              <a:buNone/>
            </a:pPr>
            <a:endParaRPr lang="fr-FR" sz="11200" dirty="0">
              <a:latin typeface="Times New Roman" panose="02020603050405020304" pitchFamily="18" charset="0"/>
              <a:cs typeface="Times New Roman" panose="02020603050405020304" pitchFamily="18" charset="0"/>
            </a:endParaRPr>
          </a:p>
          <a:p>
            <a:pPr marL="0" indent="0">
              <a:buNone/>
            </a:pPr>
            <a:r>
              <a:rPr lang="fr-FR" sz="11200" b="1" i="1" dirty="0" err="1">
                <a:latin typeface="Times New Roman" panose="02020603050405020304" pitchFamily="18" charset="0"/>
                <a:cs typeface="Times New Roman" panose="02020603050405020304" pitchFamily="18" charset="0"/>
              </a:rPr>
              <a:t>Breaking</a:t>
            </a:r>
            <a:r>
              <a:rPr lang="fr-FR" sz="11200" b="1" i="1" dirty="0">
                <a:latin typeface="Times New Roman" panose="02020603050405020304" pitchFamily="18" charset="0"/>
                <a:cs typeface="Times New Roman" panose="02020603050405020304" pitchFamily="18" charset="0"/>
              </a:rPr>
              <a:t> Bad </a:t>
            </a:r>
            <a:r>
              <a:rPr lang="fr-FR" sz="11200" b="1" dirty="0">
                <a:latin typeface="Times New Roman" panose="02020603050405020304" pitchFamily="18" charset="0"/>
                <a:cs typeface="Times New Roman" panose="02020603050405020304" pitchFamily="18" charset="0"/>
              </a:rPr>
              <a:t>de Vince Gilligan (2008) </a:t>
            </a:r>
          </a:p>
          <a:p>
            <a:pPr marL="0" indent="0">
              <a:buNone/>
            </a:pPr>
            <a:r>
              <a:rPr lang="fr-FR" sz="4900" dirty="0">
                <a:latin typeface="Times New Roman" panose="02020603050405020304" pitchFamily="18" charset="0"/>
                <a:cs typeface="Times New Roman" panose="02020603050405020304" pitchFamily="18" charset="0"/>
              </a:rPr>
              <a:t>	</a:t>
            </a:r>
            <a:endParaRPr lang="fr-FR" b="1" dirty="0"/>
          </a:p>
        </p:txBody>
      </p:sp>
    </p:spTree>
    <p:extLst>
      <p:ext uri="{BB962C8B-B14F-4D97-AF65-F5344CB8AC3E}">
        <p14:creationId xmlns:p14="http://schemas.microsoft.com/office/powerpoint/2010/main" val="80019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94893-87F7-4D42-8AF4-37E089FFF3F6}"/>
              </a:ext>
            </a:extLst>
          </p:cNvPr>
          <p:cNvSpPr>
            <a:spLocks noGrp="1"/>
          </p:cNvSpPr>
          <p:nvPr>
            <p:ph type="title"/>
          </p:nvPr>
        </p:nvSpPr>
        <p:spPr>
          <a:xfrm>
            <a:off x="838200" y="365126"/>
            <a:ext cx="10515600" cy="315912"/>
          </a:xfrm>
        </p:spPr>
        <p:txBody>
          <a:bodyPr>
            <a:normAutofit fontScale="90000"/>
          </a:bodyPr>
          <a:lstStyle/>
          <a:p>
            <a:r>
              <a:rPr lang="fr-FR" dirty="0"/>
              <a:t> </a:t>
            </a:r>
          </a:p>
        </p:txBody>
      </p:sp>
      <p:sp>
        <p:nvSpPr>
          <p:cNvPr id="3" name="Espace réservé du contenu 2">
            <a:extLst>
              <a:ext uri="{FF2B5EF4-FFF2-40B4-BE49-F238E27FC236}">
                <a16:creationId xmlns:a16="http://schemas.microsoft.com/office/drawing/2014/main" id="{9DCF28CB-4F86-4249-A5FE-F848C6B781C2}"/>
              </a:ext>
            </a:extLst>
          </p:cNvPr>
          <p:cNvSpPr>
            <a:spLocks noGrp="1"/>
          </p:cNvSpPr>
          <p:nvPr>
            <p:ph idx="1"/>
          </p:nvPr>
        </p:nvSpPr>
        <p:spPr>
          <a:xfrm>
            <a:off x="838200" y="914400"/>
            <a:ext cx="10515600" cy="5262563"/>
          </a:xfrm>
        </p:spPr>
        <p:txBody>
          <a:bodyPr>
            <a:normAutofit fontScale="77500" lnSpcReduction="20000"/>
          </a:bodyPr>
          <a:lstStyle/>
          <a:p>
            <a:pPr marL="0" indent="0" algn="just">
              <a:buNone/>
            </a:pPr>
            <a:r>
              <a:rPr lang="fr-FR" sz="3200" dirty="0">
                <a:latin typeface="Times New Roman" panose="02020603050405020304" pitchFamily="18" charset="0"/>
                <a:cs typeface="Times New Roman" panose="02020603050405020304" pitchFamily="18" charset="0"/>
              </a:rPr>
              <a:t>Elle. Je sais, je sais. Tu n’as rien promis et je ne t’ai rien d’mandé. Mais tout de même… </a:t>
            </a:r>
          </a:p>
          <a:p>
            <a:pPr marL="0" indent="0" algn="just">
              <a:buNone/>
            </a:pPr>
            <a:r>
              <a:rPr lang="fr-FR" sz="3200" dirty="0">
                <a:latin typeface="Times New Roman" panose="02020603050405020304" pitchFamily="18" charset="0"/>
                <a:cs typeface="Times New Roman" panose="02020603050405020304" pitchFamily="18" charset="0"/>
              </a:rPr>
              <a:t>François. Tout de même quoi ? </a:t>
            </a:r>
          </a:p>
          <a:p>
            <a:pPr marL="0" indent="0" algn="just">
              <a:buNone/>
            </a:pPr>
            <a:r>
              <a:rPr lang="fr-FR" sz="3200" dirty="0">
                <a:latin typeface="Times New Roman" panose="02020603050405020304" pitchFamily="18" charset="0"/>
                <a:cs typeface="Times New Roman" panose="02020603050405020304" pitchFamily="18" charset="0"/>
              </a:rPr>
              <a:t>Elle. J’m’ennuie moi la nuit. </a:t>
            </a:r>
          </a:p>
          <a:p>
            <a:pPr marL="0" indent="0" algn="just">
              <a:buNone/>
            </a:pPr>
            <a:r>
              <a:rPr lang="fr-FR" sz="3200" dirty="0">
                <a:latin typeface="Times New Roman" panose="02020603050405020304" pitchFamily="18" charset="0"/>
                <a:cs typeface="Times New Roman" panose="02020603050405020304" pitchFamily="18" charset="0"/>
              </a:rPr>
              <a:t>François. Tu dors pas ? </a:t>
            </a:r>
          </a:p>
          <a:p>
            <a:pPr marL="0" indent="0" algn="just">
              <a:buNone/>
            </a:pPr>
            <a:r>
              <a:rPr lang="fr-FR" sz="3200" dirty="0">
                <a:latin typeface="Times New Roman" panose="02020603050405020304" pitchFamily="18" charset="0"/>
                <a:cs typeface="Times New Roman" panose="02020603050405020304" pitchFamily="18" charset="0"/>
              </a:rPr>
              <a:t>Elle. Si. </a:t>
            </a:r>
          </a:p>
          <a:p>
            <a:pPr marL="0" indent="0" algn="just">
              <a:buNone/>
            </a:pPr>
            <a:r>
              <a:rPr lang="fr-FR" sz="3200" dirty="0">
                <a:latin typeface="Times New Roman" panose="02020603050405020304" pitchFamily="18" charset="0"/>
                <a:cs typeface="Times New Roman" panose="02020603050405020304" pitchFamily="18" charset="0"/>
              </a:rPr>
              <a:t>François. Ben alors ? </a:t>
            </a:r>
          </a:p>
          <a:p>
            <a:pPr marL="0" indent="0" algn="just">
              <a:buNone/>
            </a:pPr>
            <a:r>
              <a:rPr lang="fr-FR" sz="3200" dirty="0">
                <a:latin typeface="Times New Roman" panose="02020603050405020304" pitchFamily="18" charset="0"/>
                <a:cs typeface="Times New Roman" panose="02020603050405020304" pitchFamily="18" charset="0"/>
              </a:rPr>
              <a:t>Elle. Mais j’ai des cauchemars, j’rêve que t’es pas là… alors je me réveille en sursaut. Et comme t’es pas là non plus… si c’est ça que t’appelle des nuits d’amour. </a:t>
            </a:r>
          </a:p>
          <a:p>
            <a:pPr marL="0" indent="0" algn="just">
              <a:buNone/>
            </a:pPr>
            <a:r>
              <a:rPr lang="fr-FR" sz="3200" dirty="0">
                <a:latin typeface="Times New Roman" panose="02020603050405020304" pitchFamily="18" charset="0"/>
                <a:cs typeface="Times New Roman" panose="02020603050405020304" pitchFamily="18" charset="0"/>
              </a:rPr>
              <a:t>François. Ah des nuits d’amour… T’es bête toi avec tes nuits d’amour… C’est bon dans les livres ça…C’est bon pour les gens qui foutent rien. Moi, je gratte, je gratte toute la journée. Ben quand on gratte, la nuit, c’est fait pour dormir. </a:t>
            </a:r>
          </a:p>
          <a:p>
            <a:pPr marL="0" indent="0" algn="just">
              <a:buNone/>
            </a:pPr>
            <a:endParaRPr lang="fr-FR" sz="3200" dirty="0">
              <a:latin typeface="Times New Roman" panose="02020603050405020304" pitchFamily="18" charset="0"/>
              <a:cs typeface="Times New Roman" panose="02020603050405020304" pitchFamily="18" charset="0"/>
            </a:endParaRPr>
          </a:p>
          <a:p>
            <a:pPr marL="0" indent="0" algn="just">
              <a:buNone/>
            </a:pPr>
            <a:r>
              <a:rPr lang="fr-FR" b="1" i="1" dirty="0">
                <a:latin typeface="Times New Roman" panose="02020603050405020304" pitchFamily="18" charset="0"/>
                <a:cs typeface="Times New Roman" panose="02020603050405020304" pitchFamily="18" charset="0"/>
              </a:rPr>
              <a:t>Le jour se lève </a:t>
            </a:r>
            <a:r>
              <a:rPr lang="fr-FR" dirty="0">
                <a:latin typeface="Times New Roman" panose="02020603050405020304" pitchFamily="18" charset="0"/>
                <a:cs typeface="Times New Roman" panose="02020603050405020304" pitchFamily="18" charset="0"/>
              </a:rPr>
              <a:t>de Marcel Carné</a:t>
            </a:r>
            <a:endParaRPr lang="fr-FR" sz="3100" dirty="0">
              <a:latin typeface="Times New Roman" panose="02020603050405020304" pitchFamily="18" charset="0"/>
              <a:cs typeface="Times New Roman" panose="02020603050405020304" pitchFamily="18" charset="0"/>
            </a:endParaRPr>
          </a:p>
          <a:p>
            <a:pPr marL="0" indent="0" algn="just">
              <a:buNone/>
            </a:pPr>
            <a:endParaRPr lang="fr-FR" sz="3100"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161028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CED09-9663-CA4F-9CC6-A91C7FB6E2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8C01E49-8DFA-4840-A1CF-A21E14FE1FE5}"/>
              </a:ext>
            </a:extLst>
          </p:cNvPr>
          <p:cNvSpPr>
            <a:spLocks noGrp="1"/>
          </p:cNvSpPr>
          <p:nvPr>
            <p:ph idx="1"/>
          </p:nvPr>
        </p:nvSpPr>
        <p:spPr/>
        <p:txBody>
          <a:bodyPr/>
          <a:lstStyle/>
          <a:p>
            <a:pPr marL="0" indent="0">
              <a:buNone/>
            </a:pPr>
            <a:r>
              <a:rPr lang="fr-FR" dirty="0">
                <a:sym typeface="Wingdings" pitchFamily="2" charset="2"/>
              </a:rPr>
              <a:t> Proposez un dialogue « en situation », mettant en scène un personnage dont les propos contrastent avec la situation instaurée. </a:t>
            </a:r>
            <a:endParaRPr lang="fr-FR" dirty="0"/>
          </a:p>
        </p:txBody>
      </p:sp>
    </p:spTree>
    <p:extLst>
      <p:ext uri="{BB962C8B-B14F-4D97-AF65-F5344CB8AC3E}">
        <p14:creationId xmlns:p14="http://schemas.microsoft.com/office/powerpoint/2010/main" val="156309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88C5AC43-9056-8345-9568-5A96C17962D2}"/>
              </a:ext>
            </a:extLst>
          </p:cNvPr>
          <p:cNvSpPr>
            <a:spLocks noGrp="1"/>
          </p:cNvSpPr>
          <p:nvPr>
            <p:ph type="title"/>
          </p:nvPr>
        </p:nvSpPr>
        <p:spPr>
          <a:xfrm flipV="1">
            <a:off x="411480" y="941833"/>
            <a:ext cx="4485861" cy="45719"/>
          </a:xfrm>
        </p:spPr>
        <p:txBody>
          <a:bodyPr vert="horz" lIns="91440" tIns="45720" rIns="91440" bIns="45720" rtlCol="0" anchor="b">
            <a:normAutofit fontScale="90000"/>
          </a:bodyPr>
          <a:lstStyle/>
          <a:p>
            <a:r>
              <a:rPr lang="en-US" sz="3400" dirty="0"/>
              <a:t> </a:t>
            </a:r>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E22D497D-4EDC-124E-B2CE-474D54CDE5F5}"/>
              </a:ext>
            </a:extLst>
          </p:cNvPr>
          <p:cNvSpPr>
            <a:spLocks noGrp="1"/>
          </p:cNvSpPr>
          <p:nvPr>
            <p:ph sz="half" idx="1"/>
          </p:nvPr>
        </p:nvSpPr>
        <p:spPr>
          <a:xfrm>
            <a:off x="411479" y="865251"/>
            <a:ext cx="4498848" cy="5192648"/>
          </a:xfrm>
        </p:spPr>
        <p:txBody>
          <a:bodyPr vert="horz" lIns="91440" tIns="45720" rIns="91440" bIns="45720" rtlCol="0" anchor="t">
            <a:normAutofit/>
          </a:bodyPr>
          <a:lstStyle/>
          <a:p>
            <a:pPr marL="0" indent="0">
              <a:buNone/>
            </a:pPr>
            <a:endParaRPr lang="en-US" sz="2400" dirty="0">
              <a:latin typeface="Times New Roman" panose="02020603050405020304" pitchFamily="18" charset="0"/>
              <a:cs typeface="Times New Roman" panose="02020603050405020304" pitchFamily="18" charset="0"/>
              <a:sym typeface="Wingdings" pitchFamily="2" charset="2"/>
            </a:endParaRPr>
          </a:p>
          <a:p>
            <a:pPr marL="0" indent="0">
              <a:buNone/>
            </a:pPr>
            <a:r>
              <a:rPr lang="en-US" sz="2400" dirty="0">
                <a:latin typeface="Times New Roman" panose="02020603050405020304" pitchFamily="18" charset="0"/>
                <a:cs typeface="Times New Roman" panose="02020603050405020304" pitchFamily="18" charset="0"/>
                <a:sym typeface="Wingdings" pitchFamily="2" charset="2"/>
              </a:rPr>
              <a:t>Carla. Je </a:t>
            </a:r>
            <a:r>
              <a:rPr lang="en-US" sz="2400" dirty="0" err="1">
                <a:latin typeface="Times New Roman" panose="02020603050405020304" pitchFamily="18" charset="0"/>
                <a:cs typeface="Times New Roman" panose="02020603050405020304" pitchFamily="18" charset="0"/>
                <a:sym typeface="Wingdings" pitchFamily="2" charset="2"/>
              </a:rPr>
              <a:t>vois</a:t>
            </a:r>
            <a:r>
              <a:rPr lang="en-US" sz="2400" dirty="0">
                <a:latin typeface="Times New Roman" panose="02020603050405020304" pitchFamily="18" charset="0"/>
                <a:cs typeface="Times New Roman" panose="02020603050405020304" pitchFamily="18" charset="0"/>
                <a:sym typeface="Wingdings" pitchFamily="2" charset="2"/>
              </a:rPr>
              <a:t> que </a:t>
            </a:r>
            <a:r>
              <a:rPr lang="en-US" sz="2400" dirty="0" err="1">
                <a:latin typeface="Times New Roman" panose="02020603050405020304" pitchFamily="18" charset="0"/>
                <a:cs typeface="Times New Roman" panose="02020603050405020304" pitchFamily="18" charset="0"/>
                <a:sym typeface="Wingdings" pitchFamily="2" charset="2"/>
              </a:rPr>
              <a:t>vous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n’avez</a:t>
            </a:r>
            <a:r>
              <a:rPr lang="en-US" sz="2400" dirty="0">
                <a:latin typeface="Times New Roman" panose="02020603050405020304" pitchFamily="18" charset="0"/>
                <a:cs typeface="Times New Roman" panose="02020603050405020304" pitchFamily="18" charset="0"/>
                <a:sym typeface="Wingdings" pitchFamily="2" charset="2"/>
              </a:rPr>
              <a:t> pas </a:t>
            </a:r>
            <a:r>
              <a:rPr lang="en-US" sz="2400" dirty="0" err="1">
                <a:latin typeface="Times New Roman" panose="02020603050405020304" pitchFamily="18" charset="0"/>
                <a:cs typeface="Times New Roman" panose="02020603050405020304" pitchFamily="18" charset="0"/>
                <a:sym typeface="Wingdings" pitchFamily="2" charset="2"/>
              </a:rPr>
              <a:t>travaillé</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depuis</a:t>
            </a:r>
            <a:r>
              <a:rPr lang="en-US" sz="2400" dirty="0">
                <a:latin typeface="Times New Roman" panose="02020603050405020304" pitchFamily="18" charset="0"/>
                <a:cs typeface="Times New Roman" panose="02020603050405020304" pitchFamily="18" charset="0"/>
                <a:sym typeface="Wingdings" pitchFamily="2" charset="2"/>
              </a:rPr>
              <a:t> deux ans. </a:t>
            </a:r>
            <a:r>
              <a:rPr lang="en-US" sz="2400" dirty="0" err="1">
                <a:latin typeface="Times New Roman" panose="02020603050405020304" pitchFamily="18" charset="0"/>
                <a:cs typeface="Times New Roman" panose="02020603050405020304" pitchFamily="18" charset="0"/>
                <a:sym typeface="Wingdings" pitchFamily="2" charset="2"/>
              </a:rPr>
              <a:t>Pourquoi</a:t>
            </a:r>
            <a:r>
              <a:rPr lang="en-US" sz="2400" dirty="0">
                <a:latin typeface="Times New Roman" panose="02020603050405020304" pitchFamily="18" charset="0"/>
                <a:cs typeface="Times New Roman" panose="02020603050405020304" pitchFamily="18" charset="0"/>
                <a:sym typeface="Wingdings" pitchFamily="2" charset="2"/>
              </a:rPr>
              <a:t> ?  </a:t>
            </a:r>
          </a:p>
          <a:p>
            <a:pPr marL="0" indent="0">
              <a:buNone/>
            </a:pPr>
            <a:r>
              <a:rPr lang="en-US" sz="2400" dirty="0">
                <a:latin typeface="Times New Roman" panose="02020603050405020304" pitchFamily="18" charset="0"/>
                <a:cs typeface="Times New Roman" panose="02020603050405020304" pitchFamily="18" charset="0"/>
                <a:sym typeface="Wingdings" pitchFamily="2" charset="2"/>
              </a:rPr>
              <a:t>Paul. </a:t>
            </a:r>
            <a:r>
              <a:rPr lang="en-US" sz="2400" dirty="0" err="1">
                <a:latin typeface="Times New Roman" panose="02020603050405020304" pitchFamily="18" charset="0"/>
                <a:cs typeface="Times New Roman" panose="02020603050405020304" pitchFamily="18" charset="0"/>
                <a:sym typeface="Wingdings" pitchFamily="2" charset="2"/>
              </a:rPr>
              <a:t>J’étais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à</a:t>
            </a:r>
            <a:r>
              <a:rPr lang="en-US" sz="2400" dirty="0">
                <a:latin typeface="Times New Roman" panose="02020603050405020304" pitchFamily="18" charset="0"/>
                <a:cs typeface="Times New Roman" panose="02020603050405020304" pitchFamily="18" charset="0"/>
                <a:sym typeface="Wingdings" pitchFamily="2" charset="2"/>
              </a:rPr>
              <a:t> Fleury… </a:t>
            </a:r>
            <a:r>
              <a:rPr lang="en-US" sz="2400" dirty="0" err="1">
                <a:latin typeface="Times New Roman" panose="02020603050405020304" pitchFamily="18" charset="0"/>
                <a:cs typeface="Times New Roman" panose="02020603050405020304" pitchFamily="18" charset="0"/>
                <a:sym typeface="Wingdings" pitchFamily="2" charset="2"/>
              </a:rPr>
              <a:t>à</a:t>
            </a:r>
            <a:r>
              <a:rPr lang="en-US" sz="2400" dirty="0">
                <a:latin typeface="Times New Roman" panose="02020603050405020304" pitchFamily="18" charset="0"/>
                <a:cs typeface="Times New Roman" panose="02020603050405020304" pitchFamily="18" charset="0"/>
                <a:sym typeface="Wingdings" pitchFamily="2" charset="2"/>
              </a:rPr>
              <a:t> la </a:t>
            </a:r>
            <a:r>
              <a:rPr lang="en-US" sz="2400" dirty="0" err="1">
                <a:latin typeface="Times New Roman" panose="02020603050405020304" pitchFamily="18" charset="0"/>
                <a:cs typeface="Times New Roman" panose="02020603050405020304" pitchFamily="18" charset="0"/>
                <a:sym typeface="Wingdings" pitchFamily="2" charset="2"/>
              </a:rPr>
              <a:t>centrale</a:t>
            </a:r>
            <a:r>
              <a:rPr lang="en-US" sz="2400" dirty="0">
                <a:latin typeface="Times New Roman" panose="02020603050405020304" pitchFamily="18" charset="0"/>
                <a:cs typeface="Times New Roman" panose="02020603050405020304" pitchFamily="18" charset="0"/>
                <a:sym typeface="Wingdings" pitchFamily="2" charset="2"/>
              </a:rPr>
              <a:t> quoi ! </a:t>
            </a:r>
          </a:p>
          <a:p>
            <a:pPr marL="0" indent="0">
              <a:buNone/>
            </a:pPr>
            <a:r>
              <a:rPr lang="en-US" sz="2400" dirty="0">
                <a:latin typeface="Times New Roman" panose="02020603050405020304" pitchFamily="18" charset="0"/>
                <a:cs typeface="Times New Roman" panose="02020603050405020304" pitchFamily="18" charset="0"/>
                <a:sym typeface="Wingdings" pitchFamily="2" charset="2"/>
              </a:rPr>
              <a:t>Carla. </a:t>
            </a:r>
            <a:r>
              <a:rPr lang="en-US" sz="2400" dirty="0" err="1">
                <a:latin typeface="Times New Roman" panose="02020603050405020304" pitchFamily="18" charset="0"/>
                <a:cs typeface="Times New Roman" panose="02020603050405020304" pitchFamily="18" charset="0"/>
                <a:sym typeface="Wingdings" pitchFamily="2" charset="2"/>
              </a:rPr>
              <a:t>À</a:t>
            </a:r>
            <a:r>
              <a:rPr lang="en-US" sz="2400" dirty="0">
                <a:latin typeface="Times New Roman" panose="02020603050405020304" pitchFamily="18" charset="0"/>
                <a:cs typeface="Times New Roman" panose="02020603050405020304" pitchFamily="18" charset="0"/>
                <a:sym typeface="Wingdings" pitchFamily="2" charset="2"/>
              </a:rPr>
              <a:t> la </a:t>
            </a:r>
            <a:r>
              <a:rPr lang="en-US" sz="2400" dirty="0" err="1">
                <a:latin typeface="Times New Roman" panose="02020603050405020304" pitchFamily="18" charset="0"/>
                <a:cs typeface="Times New Roman" panose="02020603050405020304" pitchFamily="18" charset="0"/>
                <a:sym typeface="Wingdings" pitchFamily="2" charset="2"/>
              </a:rPr>
              <a:t>centrale</a:t>
            </a:r>
            <a:r>
              <a:rPr lang="en-US" sz="2400" dirty="0">
                <a:latin typeface="Times New Roman" panose="02020603050405020304" pitchFamily="18" charset="0"/>
                <a:cs typeface="Times New Roman" panose="02020603050405020304" pitchFamily="18" charset="0"/>
                <a:sym typeface="Wingdings" pitchFamily="2" charset="2"/>
              </a:rPr>
              <a:t> de quoi ? </a:t>
            </a:r>
          </a:p>
          <a:p>
            <a:pPr marL="0" indent="0">
              <a:buNone/>
            </a:pPr>
            <a:r>
              <a:rPr lang="en-US" sz="2400" dirty="0">
                <a:latin typeface="Times New Roman" panose="02020603050405020304" pitchFamily="18" charset="0"/>
                <a:cs typeface="Times New Roman" panose="02020603050405020304" pitchFamily="18" charset="0"/>
                <a:sym typeface="Wingdings" pitchFamily="2" charset="2"/>
              </a:rPr>
              <a:t>Paul. </a:t>
            </a:r>
            <a:r>
              <a:rPr lang="en-US" sz="2400" dirty="0" err="1">
                <a:latin typeface="Times New Roman" panose="02020603050405020304" pitchFamily="18" charset="0"/>
                <a:cs typeface="Times New Roman" panose="02020603050405020304" pitchFamily="18" charset="0"/>
                <a:sym typeface="Wingdings" pitchFamily="2" charset="2"/>
              </a:rPr>
              <a:t>Contrôle</a:t>
            </a:r>
            <a:r>
              <a:rPr lang="en-US" sz="2400" dirty="0">
                <a:latin typeface="Times New Roman" panose="02020603050405020304" pitchFamily="18" charset="0"/>
                <a:cs typeface="Times New Roman" panose="02020603050405020304" pitchFamily="18" charset="0"/>
                <a:sym typeface="Wingdings" pitchFamily="2" charset="2"/>
              </a:rPr>
              <a:t> des </a:t>
            </a:r>
            <a:r>
              <a:rPr lang="en-US" sz="2400" dirty="0" err="1">
                <a:latin typeface="Times New Roman" panose="02020603050405020304" pitchFamily="18" charset="0"/>
                <a:cs typeface="Times New Roman" panose="02020603050405020304" pitchFamily="18" charset="0"/>
                <a:sym typeface="Wingdings" pitchFamily="2" charset="2"/>
              </a:rPr>
              <a:t>particuliers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J’étais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en</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taule</a:t>
            </a:r>
            <a:r>
              <a:rPr lang="en-US" sz="2400" dirty="0">
                <a:latin typeface="Times New Roman" panose="02020603050405020304" pitchFamily="18" charset="0"/>
                <a:cs typeface="Times New Roman" panose="02020603050405020304" pitchFamily="18" charset="0"/>
                <a:sym typeface="Wingdings" pitchFamily="2" charset="2"/>
              </a:rPr>
              <a:t> ! </a:t>
            </a:r>
            <a:r>
              <a:rPr lang="en-US" sz="2400" dirty="0" err="1">
                <a:latin typeface="Times New Roman" panose="02020603050405020304" pitchFamily="18" charset="0"/>
                <a:cs typeface="Times New Roman" panose="02020603050405020304" pitchFamily="18" charset="0"/>
                <a:sym typeface="Wingdings" pitchFamily="2" charset="2"/>
              </a:rPr>
              <a:t>Vous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vous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foutez</a:t>
            </a:r>
            <a:r>
              <a:rPr lang="en-US" sz="2400" dirty="0">
                <a:latin typeface="Times New Roman" panose="02020603050405020304" pitchFamily="18" charset="0"/>
                <a:cs typeface="Times New Roman" panose="02020603050405020304" pitchFamily="18" charset="0"/>
                <a:sym typeface="Wingdings" pitchFamily="2" charset="2"/>
              </a:rPr>
              <a:t> de ma </a:t>
            </a:r>
            <a:r>
              <a:rPr lang="en-US" sz="2400" dirty="0" err="1">
                <a:latin typeface="Times New Roman" panose="02020603050405020304" pitchFamily="18" charset="0"/>
                <a:cs typeface="Times New Roman" panose="02020603050405020304" pitchFamily="18" charset="0"/>
                <a:sym typeface="Wingdings" pitchFamily="2" charset="2"/>
              </a:rPr>
              <a:t>gueule</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ou</a:t>
            </a:r>
            <a:r>
              <a:rPr lang="en-US" sz="2400" dirty="0">
                <a:latin typeface="Times New Roman" panose="02020603050405020304" pitchFamily="18" charset="0"/>
                <a:cs typeface="Times New Roman" panose="02020603050405020304" pitchFamily="18" charset="0"/>
                <a:sym typeface="Wingdings" pitchFamily="2" charset="2"/>
              </a:rPr>
              <a:t> quoi ? </a:t>
            </a:r>
          </a:p>
          <a:p>
            <a:pPr marL="0" indent="0">
              <a:buNone/>
            </a:pPr>
            <a:r>
              <a:rPr lang="en-US" sz="2400" dirty="0">
                <a:latin typeface="Times New Roman" panose="02020603050405020304" pitchFamily="18" charset="0"/>
                <a:cs typeface="Times New Roman" panose="02020603050405020304" pitchFamily="18" charset="0"/>
                <a:sym typeface="Wingdings" pitchFamily="2" charset="2"/>
              </a:rPr>
              <a:t>Carla. Ah ! </a:t>
            </a:r>
            <a:r>
              <a:rPr lang="en-US" sz="2400" dirty="0" err="1">
                <a:latin typeface="Times New Roman" panose="02020603050405020304" pitchFamily="18" charset="0"/>
                <a:cs typeface="Times New Roman" panose="02020603050405020304" pitchFamily="18" charset="0"/>
                <a:sym typeface="Wingdings" pitchFamily="2" charset="2"/>
              </a:rPr>
              <a:t>Vous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étiez</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err="1">
                <a:latin typeface="Times New Roman" panose="02020603050405020304" pitchFamily="18" charset="0"/>
                <a:cs typeface="Times New Roman" panose="02020603050405020304" pitchFamily="18" charset="0"/>
                <a:sym typeface="Wingdings" pitchFamily="2" charset="2"/>
              </a:rPr>
              <a:t>en</a:t>
            </a:r>
            <a:r>
              <a:rPr lang="en-US" sz="2400" dirty="0">
                <a:latin typeface="Times New Roman" panose="02020603050405020304" pitchFamily="18" charset="0"/>
                <a:cs typeface="Times New Roman" panose="02020603050405020304" pitchFamily="18" charset="0"/>
                <a:sym typeface="Wingdings" pitchFamily="2" charset="2"/>
              </a:rPr>
              <a:t> prison.  </a:t>
            </a:r>
          </a:p>
          <a:p>
            <a:pPr marL="0" indent="0">
              <a:buNone/>
            </a:pPr>
            <a:r>
              <a:rPr lang="en-US" sz="2400" b="1" i="1" dirty="0">
                <a:latin typeface="Times New Roman" panose="02020603050405020304" pitchFamily="18" charset="0"/>
                <a:cs typeface="Times New Roman" panose="02020603050405020304" pitchFamily="18" charset="0"/>
                <a:sym typeface="Wingdings" pitchFamily="2" charset="2"/>
              </a:rPr>
              <a:t>Sur </a:t>
            </a:r>
            <a:r>
              <a:rPr lang="en-US" sz="2400" b="1" i="1" dirty="0" err="1">
                <a:latin typeface="Times New Roman" panose="02020603050405020304" pitchFamily="18" charset="0"/>
                <a:cs typeface="Times New Roman" panose="02020603050405020304" pitchFamily="18" charset="0"/>
                <a:sym typeface="Wingdings" pitchFamily="2" charset="2"/>
              </a:rPr>
              <a:t>mes</a:t>
            </a:r>
            <a:r>
              <a:rPr lang="en-US" sz="2400" b="1" i="1" dirty="0">
                <a:latin typeface="Times New Roman" panose="02020603050405020304" pitchFamily="18" charset="0"/>
                <a:cs typeface="Times New Roman" panose="02020603050405020304" pitchFamily="18" charset="0"/>
                <a:sym typeface="Wingdings" pitchFamily="2" charset="2"/>
              </a:rPr>
              <a:t> </a:t>
            </a:r>
            <a:r>
              <a:rPr lang="en-US" sz="2400" b="1" i="1" dirty="0" err="1">
                <a:latin typeface="Times New Roman" panose="02020603050405020304" pitchFamily="18" charset="0"/>
                <a:cs typeface="Times New Roman" panose="02020603050405020304" pitchFamily="18" charset="0"/>
                <a:sym typeface="Wingdings" pitchFamily="2" charset="2"/>
              </a:rPr>
              <a:t>lèvres</a:t>
            </a:r>
            <a:r>
              <a:rPr lang="en-US" sz="2400" b="1" i="1" dirty="0">
                <a:latin typeface="Times New Roman" panose="02020603050405020304" pitchFamily="18" charset="0"/>
                <a:cs typeface="Times New Roman" panose="02020603050405020304" pitchFamily="18" charset="0"/>
                <a:sym typeface="Wingdings" pitchFamily="2" charset="2"/>
              </a:rPr>
              <a:t> </a:t>
            </a:r>
            <a:r>
              <a:rPr lang="en-US" sz="2400" b="1" dirty="0">
                <a:latin typeface="Times New Roman" panose="02020603050405020304" pitchFamily="18" charset="0"/>
                <a:cs typeface="Times New Roman" panose="02020603050405020304" pitchFamily="18" charset="0"/>
                <a:sym typeface="Wingdings" pitchFamily="2" charset="2"/>
              </a:rPr>
              <a:t>de Jacques Audiard, 2001 </a:t>
            </a:r>
          </a:p>
          <a:p>
            <a:endParaRPr lang="en-US" sz="2000" dirty="0">
              <a:latin typeface="Times New Roman" panose="02020603050405020304" pitchFamily="18" charset="0"/>
              <a:cs typeface="Times New Roman" panose="02020603050405020304" pitchFamily="18" charset="0"/>
              <a:sym typeface="Wingdings" pitchFamily="2" charset="2"/>
            </a:endParaRPr>
          </a:p>
          <a:p>
            <a:pPr marL="0"/>
            <a:endParaRPr lang="en-US" sz="1800" dirty="0">
              <a:sym typeface="Wingdings" pitchFamily="2" charset="2"/>
            </a:endParaRPr>
          </a:p>
        </p:txBody>
      </p:sp>
      <p:pic>
        <p:nvPicPr>
          <p:cNvPr id="4" name="Espace réservé du contenu 3" descr="Une image contenant personne, intérieur, femme, portable&#10;&#10;Description générée automatiquement">
            <a:extLst>
              <a:ext uri="{FF2B5EF4-FFF2-40B4-BE49-F238E27FC236}">
                <a16:creationId xmlns:a16="http://schemas.microsoft.com/office/drawing/2014/main" id="{6278FA49-4848-6D4F-865C-2454553E226F}"/>
              </a:ext>
            </a:extLst>
          </p:cNvPr>
          <p:cNvPicPr>
            <a:picLocks noGrp="1" noChangeAspect="1"/>
          </p:cNvPicPr>
          <p:nvPr>
            <p:ph sz="half" idx="2"/>
          </p:nvPr>
        </p:nvPicPr>
        <p:blipFill rotWithShape="1">
          <a:blip r:embed="rId2"/>
          <a:srcRect l="25850" t="3309" r="11414" b="3309"/>
          <a:stretch/>
        </p:blipFill>
        <p:spPr>
          <a:xfrm>
            <a:off x="5308052" y="10"/>
            <a:ext cx="6883948"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sx="1000" sy="1000" algn="r" rotWithShape="0">
              <a:schemeClr val="bg1">
                <a:lumMod val="85000"/>
              </a:schemeClr>
            </a:outerShdw>
            <a:softEdge rad="469900"/>
          </a:effectLst>
        </p:spPr>
      </p:pic>
    </p:spTree>
    <p:extLst>
      <p:ext uri="{BB962C8B-B14F-4D97-AF65-F5344CB8AC3E}">
        <p14:creationId xmlns:p14="http://schemas.microsoft.com/office/powerpoint/2010/main" val="110943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assis, intérieur, table&#10;&#10;Description générée automatiquement">
            <a:extLst>
              <a:ext uri="{FF2B5EF4-FFF2-40B4-BE49-F238E27FC236}">
                <a16:creationId xmlns:a16="http://schemas.microsoft.com/office/drawing/2014/main" id="{1D9DECDA-AC27-DB4B-8670-F012706763F0}"/>
              </a:ext>
            </a:extLst>
          </p:cNvPr>
          <p:cNvPicPr>
            <a:picLocks noChangeAspect="1"/>
          </p:cNvPicPr>
          <p:nvPr/>
        </p:nvPicPr>
        <p:blipFill rotWithShape="1">
          <a:blip r:embed="rId2"/>
          <a:srcRect l="10134" t="467" r="27607" b="7868"/>
          <a:stretch/>
        </p:blipFill>
        <p:spPr>
          <a:xfrm>
            <a:off x="5367528" y="10"/>
            <a:ext cx="6948000" cy="6732000"/>
          </a:xfrm>
          <a:custGeom>
            <a:avLst/>
            <a:gdLst>
              <a:gd name="connsiteX0" fmla="*/ 0 w 7308978"/>
              <a:gd name="connsiteY0" fmla="*/ 0 h 6858000"/>
              <a:gd name="connsiteX1" fmla="*/ 7308978 w 7308978"/>
              <a:gd name="connsiteY1" fmla="*/ 0 h 6858000"/>
              <a:gd name="connsiteX2" fmla="*/ 7308978 w 7308978"/>
              <a:gd name="connsiteY2" fmla="*/ 6858000 h 6858000"/>
              <a:gd name="connsiteX3" fmla="*/ 0 w 7308978"/>
              <a:gd name="connsiteY3" fmla="*/ 6858000 h 6858000"/>
              <a:gd name="connsiteX4" fmla="*/ 62983 w 7308978"/>
              <a:gd name="connsiteY4" fmla="*/ 6788730 h 6858000"/>
              <a:gd name="connsiteX5" fmla="*/ 1212978 w 7308978"/>
              <a:gd name="connsiteY5" fmla="*/ 3429000 h 6858000"/>
              <a:gd name="connsiteX6" fmla="*/ 62983 w 7308978"/>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effectLst>
            <a:softEdge rad="0"/>
          </a:effectLst>
          <a:scene3d>
            <a:camera prst="orthographicFront"/>
            <a:lightRig rig="threePt" dir="t"/>
          </a:scene3d>
          <a:sp3d>
            <a:bevelT w="82550" h="50800"/>
          </a:sp3d>
        </p:spPr>
      </p:pic>
      <p:sp useBgFill="1">
        <p:nvSpPr>
          <p:cNvPr id="30" name="Freeform: Shape 29">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4">
            <a:extLst>
              <a:ext uri="{FF2B5EF4-FFF2-40B4-BE49-F238E27FC236}">
                <a16:creationId xmlns:a16="http://schemas.microsoft.com/office/drawing/2014/main" id="{C83E0C68-F5D0-5C4A-A3B8-266C1A790862}"/>
              </a:ext>
            </a:extLst>
          </p:cNvPr>
          <p:cNvSpPr>
            <a:spLocks noGrp="1"/>
          </p:cNvSpPr>
          <p:nvPr>
            <p:ph type="title"/>
          </p:nvPr>
        </p:nvSpPr>
        <p:spPr>
          <a:xfrm>
            <a:off x="374904" y="856488"/>
            <a:ext cx="4992624" cy="121533"/>
          </a:xfrm>
        </p:spPr>
        <p:txBody>
          <a:bodyPr anchor="ctr">
            <a:normAutofit fontScale="90000"/>
          </a:bodyPr>
          <a:lstStyle/>
          <a:p>
            <a:r>
              <a:rPr lang="fr-FR" sz="3400" dirty="0"/>
              <a:t> </a:t>
            </a:r>
          </a:p>
        </p:txBody>
      </p:sp>
      <p:sp>
        <p:nvSpPr>
          <p:cNvPr id="34" name="Rectangle 3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1AB96D5C-FED0-6D4D-ACC5-BA1B2CE9AE29}"/>
              </a:ext>
            </a:extLst>
          </p:cNvPr>
          <p:cNvSpPr>
            <a:spLocks noGrp="1"/>
          </p:cNvSpPr>
          <p:nvPr>
            <p:ph idx="1"/>
          </p:nvPr>
        </p:nvSpPr>
        <p:spPr>
          <a:xfrm>
            <a:off x="374904" y="856489"/>
            <a:ext cx="5065776" cy="5068824"/>
          </a:xfrm>
        </p:spPr>
        <p:txBody>
          <a:bodyPr anchor="t">
            <a:normAutofit fontScale="92500"/>
          </a:bodyPr>
          <a:lstStyle/>
          <a:p>
            <a:pPr marL="0" indent="0">
              <a:buNone/>
            </a:pPr>
            <a:r>
              <a:rPr lang="fr-FR" sz="2000" dirty="0">
                <a:latin typeface="Times New Roman" panose="02020603050405020304" pitchFamily="18" charset="0"/>
                <a:cs typeface="Times New Roman" panose="02020603050405020304" pitchFamily="18" charset="0"/>
              </a:rPr>
              <a:t>Carla. Je lis sur leurs lèvres. </a:t>
            </a:r>
          </a:p>
          <a:p>
            <a:pPr marL="0" indent="0">
              <a:buNone/>
            </a:pPr>
            <a:r>
              <a:rPr lang="fr-FR" sz="2000" dirty="0">
                <a:latin typeface="Times New Roman" panose="02020603050405020304" pitchFamily="18" charset="0"/>
                <a:cs typeface="Times New Roman" panose="02020603050405020304" pitchFamily="18" charset="0"/>
              </a:rPr>
              <a:t>Paul. Quoi ? Vous vous foutez de ma gueule ? </a:t>
            </a:r>
          </a:p>
          <a:p>
            <a:pPr marL="0" indent="0">
              <a:buNone/>
            </a:pPr>
            <a:r>
              <a:rPr lang="fr-FR" sz="2000" dirty="0">
                <a:latin typeface="Times New Roman" panose="02020603050405020304" pitchFamily="18" charset="0"/>
                <a:cs typeface="Times New Roman" panose="02020603050405020304" pitchFamily="18" charset="0"/>
              </a:rPr>
              <a:t>Carla. Non, vous me demandez, je vous réponds. </a:t>
            </a:r>
          </a:p>
          <a:p>
            <a:pPr marL="0" indent="0">
              <a:buNone/>
            </a:pPr>
            <a:r>
              <a:rPr lang="fr-FR" sz="2000" dirty="0">
                <a:latin typeface="Times New Roman" panose="02020603050405020304" pitchFamily="18" charset="0"/>
                <a:cs typeface="Times New Roman" panose="02020603050405020304" pitchFamily="18" charset="0"/>
              </a:rPr>
              <a:t>Paul. Comme les… Comme les </a:t>
            </a:r>
            <a:r>
              <a:rPr lang="fr-FR" sz="2000" i="1" dirty="0">
                <a:latin typeface="Times New Roman" panose="02020603050405020304" pitchFamily="18" charset="0"/>
                <a:cs typeface="Times New Roman" panose="02020603050405020304" pitchFamily="18" charset="0"/>
              </a:rPr>
              <a:t>(gestes pour mimer un sourd-muet) </a:t>
            </a:r>
            <a:r>
              <a:rPr lang="fr-FR" sz="2000" dirty="0">
                <a:latin typeface="Times New Roman" panose="02020603050405020304" pitchFamily="18" charset="0"/>
                <a:cs typeface="Times New Roman" panose="02020603050405020304" pitchFamily="18" charset="0"/>
              </a:rPr>
              <a:t>comme les sourds…</a:t>
            </a:r>
          </a:p>
          <a:p>
            <a:pPr marL="0" indent="0">
              <a:buNone/>
            </a:pPr>
            <a:r>
              <a:rPr lang="fr-FR" sz="2000" dirty="0">
                <a:latin typeface="Times New Roman" panose="02020603050405020304" pitchFamily="18" charset="0"/>
                <a:cs typeface="Times New Roman" panose="02020603050405020304" pitchFamily="18" charset="0"/>
              </a:rPr>
              <a:t>Carla. Vous croyez que c’est pour faire joli ? </a:t>
            </a:r>
            <a:r>
              <a:rPr lang="fr-FR" sz="2000" i="1" dirty="0">
                <a:latin typeface="Times New Roman" panose="02020603050405020304" pitchFamily="18" charset="0"/>
                <a:cs typeface="Times New Roman" panose="02020603050405020304" pitchFamily="18" charset="0"/>
              </a:rPr>
              <a:t>(en montrant son appareil auditif). </a:t>
            </a:r>
          </a:p>
          <a:p>
            <a:pPr marL="0" indent="0">
              <a:buNone/>
            </a:pPr>
            <a:r>
              <a:rPr lang="fr-FR" sz="2000" dirty="0">
                <a:latin typeface="Times New Roman" panose="02020603050405020304" pitchFamily="18" charset="0"/>
                <a:cs typeface="Times New Roman" panose="02020603050405020304" pitchFamily="18" charset="0"/>
              </a:rPr>
              <a:t>Paul. Je pensais que vous étiez juste sourdingue. </a:t>
            </a:r>
          </a:p>
          <a:p>
            <a:pPr marL="0" indent="0">
              <a:buNone/>
            </a:pPr>
            <a:r>
              <a:rPr lang="fr-FR" sz="2000" dirty="0">
                <a:latin typeface="Times New Roman" panose="02020603050405020304" pitchFamily="18" charset="0"/>
                <a:cs typeface="Times New Roman" panose="02020603050405020304" pitchFamily="18" charset="0"/>
              </a:rPr>
              <a:t>Carla. J’étais sourde, et maintenant je suis juste un peu sourdingue…comme vous dites. </a:t>
            </a:r>
          </a:p>
          <a:p>
            <a:pPr marL="0" indent="0">
              <a:buNone/>
            </a:pPr>
            <a:r>
              <a:rPr lang="fr-FR" sz="2000" dirty="0">
                <a:latin typeface="Times New Roman" panose="02020603050405020304" pitchFamily="18" charset="0"/>
                <a:cs typeface="Times New Roman" panose="02020603050405020304" pitchFamily="18" charset="0"/>
              </a:rPr>
              <a:t>Paul. Sourde ? </a:t>
            </a:r>
          </a:p>
          <a:p>
            <a:pPr marL="0" indent="0">
              <a:buNone/>
            </a:pPr>
            <a:r>
              <a:rPr lang="fr-FR" sz="2000" dirty="0">
                <a:latin typeface="Times New Roman" panose="02020603050405020304" pitchFamily="18" charset="0"/>
                <a:cs typeface="Times New Roman" panose="02020603050405020304" pitchFamily="18" charset="0"/>
              </a:rPr>
              <a:t>Carla. Oui sourde ! Ça va ! On va pas y passer l’après-midi ! </a:t>
            </a:r>
          </a:p>
          <a:p>
            <a:pPr marL="0" indent="0">
              <a:buNone/>
            </a:pPr>
            <a:r>
              <a:rPr lang="fr-FR" sz="2000" b="1" i="1" dirty="0">
                <a:latin typeface="Times New Roman" panose="02020603050405020304" pitchFamily="18" charset="0"/>
                <a:cs typeface="Times New Roman" panose="02020603050405020304" pitchFamily="18" charset="0"/>
                <a:sym typeface="Wingdings" pitchFamily="2" charset="2"/>
              </a:rPr>
              <a:t>Sur mes lèvres </a:t>
            </a:r>
            <a:r>
              <a:rPr lang="fr-FR" sz="2000" b="1" dirty="0">
                <a:latin typeface="Times New Roman" panose="02020603050405020304" pitchFamily="18" charset="0"/>
                <a:cs typeface="Times New Roman" panose="02020603050405020304" pitchFamily="18" charset="0"/>
                <a:sym typeface="Wingdings" pitchFamily="2" charset="2"/>
              </a:rPr>
              <a:t>de Jacques Audiard, 2001 </a:t>
            </a:r>
          </a:p>
          <a:p>
            <a:pPr marL="0" indent="0">
              <a:buNone/>
            </a:pPr>
            <a:endParaRPr lang="fr-FR" sz="1100" dirty="0">
              <a:latin typeface="Times New Roman" panose="02020603050405020304" pitchFamily="18" charset="0"/>
              <a:cs typeface="Times New Roman" panose="02020603050405020304" pitchFamily="18" charset="0"/>
            </a:endParaRPr>
          </a:p>
          <a:p>
            <a:pPr marL="0" indent="0">
              <a:buNone/>
            </a:pPr>
            <a:endParaRPr lang="fr-F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20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D1822-40F9-144E-B933-3E87DF599B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5B5592E-7B97-5D4C-A282-0582701D6F6A}"/>
              </a:ext>
            </a:extLst>
          </p:cNvPr>
          <p:cNvSpPr>
            <a:spLocks noGrp="1"/>
          </p:cNvSpPr>
          <p:nvPr>
            <p:ph idx="1"/>
          </p:nvPr>
        </p:nvSpPr>
        <p:spPr/>
        <p:txBody>
          <a:bodyPr>
            <a:normAutofit fontScale="25000" lnSpcReduction="20000"/>
          </a:bodyPr>
          <a:lstStyle/>
          <a:p>
            <a:pPr marL="0" indent="0">
              <a:buNone/>
            </a:pPr>
            <a:endParaRPr lang="fr-FR" sz="9600" dirty="0"/>
          </a:p>
          <a:p>
            <a:pPr marL="0" indent="0">
              <a:buNone/>
            </a:pPr>
            <a:r>
              <a:rPr lang="fr-FR" sz="9600" dirty="0">
                <a:latin typeface="Times New Roman" panose="02020603050405020304" pitchFamily="18" charset="0"/>
                <a:cs typeface="Times New Roman" panose="02020603050405020304" pitchFamily="18" charset="0"/>
              </a:rPr>
              <a:t>Michel. Maintenant qu’est-ce que tu fais ? Tu remontes ou tu descends les Champs ? </a:t>
            </a:r>
          </a:p>
          <a:p>
            <a:pPr marL="0" indent="0">
              <a:buNone/>
            </a:pPr>
            <a:r>
              <a:rPr lang="fr-FR" sz="9600" dirty="0">
                <a:latin typeface="Times New Roman" panose="02020603050405020304" pitchFamily="18" charset="0"/>
                <a:cs typeface="Times New Roman" panose="02020603050405020304" pitchFamily="18" charset="0"/>
              </a:rPr>
              <a:t>Patricia. Qu’est-ce que c’est « les Champs » ? </a:t>
            </a:r>
          </a:p>
          <a:p>
            <a:pPr marL="0" indent="0">
              <a:buNone/>
            </a:pPr>
            <a:r>
              <a:rPr lang="fr-FR" sz="9600" dirty="0">
                <a:latin typeface="Times New Roman" panose="02020603050405020304" pitchFamily="18" charset="0"/>
                <a:cs typeface="Times New Roman" panose="02020603050405020304" pitchFamily="18" charset="0"/>
              </a:rPr>
              <a:t>Michel. C’est les Champs-Élysées.</a:t>
            </a:r>
          </a:p>
          <a:p>
            <a:pPr marL="0" indent="0">
              <a:buNone/>
            </a:pPr>
            <a:endParaRPr lang="fr-FR" sz="9600" dirty="0">
              <a:latin typeface="Times New Roman" panose="02020603050405020304" pitchFamily="18" charset="0"/>
              <a:cs typeface="Times New Roman" panose="02020603050405020304" pitchFamily="18" charset="0"/>
            </a:endParaRPr>
          </a:p>
          <a:p>
            <a:pPr marL="0" indent="0">
              <a:buNone/>
            </a:pPr>
            <a:r>
              <a:rPr lang="fr-FR" sz="9600" dirty="0">
                <a:latin typeface="Times New Roman" panose="02020603050405020304" pitchFamily="18" charset="0"/>
                <a:cs typeface="Times New Roman" panose="02020603050405020304" pitchFamily="18" charset="0"/>
              </a:rPr>
              <a:t>Michel. Je reviens dans une seconde. </a:t>
            </a:r>
          </a:p>
          <a:p>
            <a:pPr marL="0" indent="0">
              <a:buNone/>
            </a:pPr>
            <a:r>
              <a:rPr lang="fr-FR" sz="9600" dirty="0">
                <a:latin typeface="Times New Roman" panose="02020603050405020304" pitchFamily="18" charset="0"/>
                <a:cs typeface="Times New Roman" panose="02020603050405020304" pitchFamily="18" charset="0"/>
              </a:rPr>
              <a:t>Patricia. Les français disent toujours une seconde pour cinq minutes. </a:t>
            </a:r>
          </a:p>
          <a:p>
            <a:pPr marL="0" indent="0">
              <a:buNone/>
            </a:pPr>
            <a:endParaRPr lang="fr-FR" sz="9600" b="1" dirty="0">
              <a:latin typeface="Times New Roman" panose="02020603050405020304" pitchFamily="18" charset="0"/>
              <a:cs typeface="Times New Roman" panose="02020603050405020304" pitchFamily="18" charset="0"/>
            </a:endParaRPr>
          </a:p>
          <a:p>
            <a:pPr marL="0" indent="0">
              <a:buNone/>
            </a:pPr>
            <a:r>
              <a:rPr lang="fr-FR" sz="9600" b="1" i="1" dirty="0">
                <a:latin typeface="Times New Roman" panose="02020603050405020304" pitchFamily="18" charset="0"/>
                <a:cs typeface="Times New Roman" panose="02020603050405020304" pitchFamily="18" charset="0"/>
              </a:rPr>
              <a:t>À bout de souffle </a:t>
            </a:r>
            <a:r>
              <a:rPr lang="fr-FR" sz="9600" b="1" dirty="0">
                <a:latin typeface="Times New Roman" panose="02020603050405020304" pitchFamily="18" charset="0"/>
                <a:cs typeface="Times New Roman" panose="02020603050405020304" pitchFamily="18" charset="0"/>
              </a:rPr>
              <a:t>de Jean-Luc Godard </a:t>
            </a:r>
          </a:p>
          <a:p>
            <a:pPr marL="0" indent="0">
              <a:buNone/>
            </a:pPr>
            <a:endParaRPr lang="fr-FR" sz="9600"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4072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268F1-E53B-7944-A281-5276D5948F87}"/>
              </a:ext>
            </a:extLst>
          </p:cNvPr>
          <p:cNvSpPr>
            <a:spLocks noGrp="1"/>
          </p:cNvSpPr>
          <p:nvPr>
            <p:ph type="title"/>
          </p:nvPr>
        </p:nvSpPr>
        <p:spPr>
          <a:xfrm>
            <a:off x="838200" y="365126"/>
            <a:ext cx="10515600" cy="577850"/>
          </a:xfrm>
        </p:spPr>
        <p:txBody>
          <a:bodyPr>
            <a:normAutofit fontScale="90000"/>
          </a:bodyPr>
          <a:lstStyle/>
          <a:p>
            <a:r>
              <a:rPr lang="fr-FR" dirty="0"/>
              <a:t> </a:t>
            </a:r>
          </a:p>
        </p:txBody>
      </p:sp>
      <p:pic>
        <p:nvPicPr>
          <p:cNvPr id="5" name="Espace réservé du contenu 4">
            <a:extLst>
              <a:ext uri="{FF2B5EF4-FFF2-40B4-BE49-F238E27FC236}">
                <a16:creationId xmlns:a16="http://schemas.microsoft.com/office/drawing/2014/main" id="{5E2A7262-55F9-B24F-924E-F7BC9F1B2A82}"/>
              </a:ext>
            </a:extLst>
          </p:cNvPr>
          <p:cNvPicPr>
            <a:picLocks noGrp="1" noChangeAspect="1"/>
          </p:cNvPicPr>
          <p:nvPr>
            <p:ph idx="1"/>
          </p:nvPr>
        </p:nvPicPr>
        <p:blipFill>
          <a:blip r:embed="rId2"/>
          <a:stretch>
            <a:fillRect/>
          </a:stretch>
        </p:blipFill>
        <p:spPr>
          <a:xfrm>
            <a:off x="838199" y="1271588"/>
            <a:ext cx="9948863" cy="4905375"/>
          </a:xfrm>
        </p:spPr>
      </p:pic>
    </p:spTree>
    <p:extLst>
      <p:ext uri="{BB962C8B-B14F-4D97-AF65-F5344CB8AC3E}">
        <p14:creationId xmlns:p14="http://schemas.microsoft.com/office/powerpoint/2010/main" val="31120003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6661</TotalTime>
  <Words>3038</Words>
  <Application>Microsoft Macintosh PowerPoint</Application>
  <PresentationFormat>Grand écran</PresentationFormat>
  <Paragraphs>263</Paragraphs>
  <Slides>50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50</vt:i4>
      </vt:variant>
    </vt:vector>
  </HeadingPairs>
  <TitlesOfParts>
    <vt:vector size="55" baseType="lpstr">
      <vt:lpstr>Arial</vt:lpstr>
      <vt:lpstr>Calibri</vt:lpstr>
      <vt:lpstr>Calibri Light</vt:lpstr>
      <vt:lpstr>Times New Roman</vt:lpstr>
      <vt:lpstr>Thème Office</vt:lpstr>
      <vt:lpstr>Présentation PowerPoint</vt:lpstr>
      <vt:lpstr>                 Fonctions du dialogue  </vt:lpstr>
      <vt:lpstr> </vt:lpstr>
      <vt:lpstr>Présentation PowerPoint</vt:lpstr>
      <vt:lpstr> </vt:lpstr>
      <vt:lpstr> </vt:lpstr>
      <vt:lpstr> </vt:lpstr>
      <vt:lpstr>Présentation PowerPoint</vt:lpstr>
      <vt:lpstr> </vt:lpstr>
      <vt:lpstr> </vt:lpstr>
      <vt:lpstr> </vt:lpstr>
      <vt:lpstr>Quand doit-on utiliser le dialogue ? </vt:lpstr>
      <vt:lpstr>L’emploi du temps de Laurent Canté (2001) </vt:lpstr>
      <vt:lpstr>Les erreurs les plus fréquentes (selon Richard Sidi, Savoir optimiser un Scénario).   </vt:lpstr>
      <vt:lpstr>Présentation PowerPoint</vt:lpstr>
      <vt:lpstr>Les trois modèles de dialogue selon Francis Vanoye   </vt:lpstr>
      <vt:lpstr>Le schéma d’interaction polémique </vt:lpstr>
      <vt:lpstr>Présentation PowerPoint</vt:lpstr>
      <vt:lpstr>Le schéma d’interaction didactique </vt:lpstr>
      <vt:lpstr>Le schéma d’interaction dialectique </vt:lpstr>
      <vt:lpstr>Les trois catégories de dialogue (selon John Truby) </vt:lpstr>
      <vt:lpstr>Le dialogue narratif </vt:lpstr>
      <vt:lpstr>Le dialogue moral </vt:lpstr>
      <vt:lpstr> </vt:lpstr>
      <vt:lpstr> </vt:lpstr>
      <vt:lpstr> </vt:lpstr>
      <vt:lpstr>  Dialogue et situation </vt:lpstr>
      <vt:lpstr>Présentation PowerPoint</vt:lpstr>
      <vt:lpstr>Les Parapluies de Cherbourg de Jacques Demy </vt:lpstr>
      <vt:lpstr>Le dialogue -contrepoint </vt:lpstr>
      <vt:lpstr> Les scènes amoureuses </vt:lpstr>
      <vt:lpstr> </vt:lpstr>
      <vt:lpstr>Le sous-texte </vt:lpstr>
      <vt:lpstr>Présentation PowerPoint</vt:lpstr>
      <vt:lpstr>Présentation PowerPoint</vt:lpstr>
      <vt:lpstr>Chaplin, des dialogues en situation </vt:lpstr>
      <vt:lpstr> </vt:lpstr>
      <vt:lpstr> </vt:lpstr>
      <vt:lpstr> </vt:lpstr>
      <vt:lpstr>Présentation PowerPoint</vt:lpstr>
      <vt:lpstr> </vt:lpstr>
      <vt:lpstr> </vt:lpstr>
      <vt:lpstr> </vt:lpstr>
      <vt:lpstr>Un peu de stylistique… </vt:lpstr>
      <vt:lpstr>Présentation PowerPoint</vt:lpstr>
      <vt:lpstr> </vt:lpstr>
      <vt:lpstr> </vt:lpstr>
      <vt:lpstr>Présentation PowerPoint</vt:lpstr>
      <vt:lpstr> La recherche de « pointes » (effet stylistique en position finale) afin de créer un effet de surprise. + révélation thématique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Anna Fouqué</dc:creator>
  <cp:lastModifiedBy>Anna Fouqué</cp:lastModifiedBy>
  <cp:revision>50</cp:revision>
  <dcterms:created xsi:type="dcterms:W3CDTF">2019-12-10T17:12:01Z</dcterms:created>
  <dcterms:modified xsi:type="dcterms:W3CDTF">2019-12-15T08:13:31Z</dcterms:modified>
</cp:coreProperties>
</file>